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sldIdLst>
    <p:sldId id="298" r:id="rId2"/>
    <p:sldId id="287" r:id="rId3"/>
    <p:sldId id="297" r:id="rId4"/>
    <p:sldId id="2147471158" r:id="rId5"/>
    <p:sldId id="265" r:id="rId6"/>
    <p:sldId id="2147471157" r:id="rId7"/>
    <p:sldId id="299" r:id="rId8"/>
    <p:sldId id="300" r:id="rId9"/>
    <p:sldId id="301" r:id="rId10"/>
    <p:sldId id="2147471156"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E96748-5D29-53C6-B7B4-149668FFE391}" name="Gruen, LouisConstantin" initials="LG" userId="S::louisconstantin.gruen@student.unisg.ch::72e13aa4-4eb2-4b0d-9130-ec9de7419ac4" providerId="AD"/>
  <p188:author id="{1B8C82CA-FB41-6658-0857-EF6FD7449C63}" name="Stoiber, Julian" initials="SJ" userId="S::julian.stoiber@student.unisg.ch::780943ff-639e-4f9f-afcf-89a0491cdf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84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6338"/>
  </p:normalViewPr>
  <p:slideViewPr>
    <p:cSldViewPr snapToGrid="0">
      <p:cViewPr varScale="1">
        <p:scale>
          <a:sx n="66" d="100"/>
          <a:sy n="66" d="100"/>
        </p:scale>
        <p:origin x="2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F2412-B14E-2D4F-A7D3-897E2DAF6762}" type="datetimeFigureOut">
              <a:rPr lang="de-DE" smtClean="0"/>
              <a:t>11.12.24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4E13F-2D76-3440-8C68-00721A2C7127}" type="slidenum">
              <a:rPr lang="de-DE" smtClean="0"/>
              <a:t>‹N°›</a:t>
            </a:fld>
            <a:endParaRPr lang="de-DE"/>
          </a:p>
        </p:txBody>
      </p:sp>
    </p:spTree>
    <p:extLst>
      <p:ext uri="{BB962C8B-B14F-4D97-AF65-F5344CB8AC3E}">
        <p14:creationId xmlns:p14="http://schemas.microsoft.com/office/powerpoint/2010/main" val="709036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our project is focused on determining the attendance for all football games in the current Swiss Super league Stadiums</a:t>
            </a:r>
            <a:endParaRPr lang="de-DE" dirty="0">
              <a:ea typeface="Calibri"/>
              <a:cs typeface="Calibri"/>
            </a:endParaRPr>
          </a:p>
        </p:txBody>
      </p:sp>
      <p:sp>
        <p:nvSpPr>
          <p:cNvPr id="4" name="Foliennummernplatzhalter 3"/>
          <p:cNvSpPr>
            <a:spLocks noGrp="1"/>
          </p:cNvSpPr>
          <p:nvPr>
            <p:ph type="sldNum" sz="quarter" idx="5"/>
          </p:nvPr>
        </p:nvSpPr>
        <p:spPr/>
        <p:txBody>
          <a:bodyPr/>
          <a:lstStyle/>
          <a:p>
            <a:fld id="{0584E13F-2D76-3440-8C68-00721A2C7127}" type="slidenum">
              <a:rPr lang="de-DE" smtClean="0"/>
              <a:t>1</a:t>
            </a:fld>
            <a:endParaRPr lang="de-DE"/>
          </a:p>
        </p:txBody>
      </p:sp>
    </p:spTree>
    <p:extLst>
      <p:ext uri="{BB962C8B-B14F-4D97-AF65-F5344CB8AC3E}">
        <p14:creationId xmlns:p14="http://schemas.microsoft.com/office/powerpoint/2010/main" val="355372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ea typeface="Calibri"/>
                <a:cs typeface="Calibri"/>
              </a:rPr>
              <a:t>Just speak quickly about: </a:t>
            </a:r>
          </a:p>
          <a:p>
            <a:endParaRPr lang="en-GB" dirty="0">
              <a:ea typeface="Calibri"/>
              <a:cs typeface="Calibri"/>
            </a:endParaRPr>
          </a:p>
          <a:p>
            <a:pPr>
              <a:lnSpc>
                <a:spcPct val="115000"/>
              </a:lnSpc>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Our target customers would be:</a:t>
            </a:r>
            <a:endParaRPr lang="fr-CH"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tabLst>
                <a:tab pos="457200" algn="l"/>
              </a:tabLst>
            </a:pP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Sports Clubs &amp; Stadium Operators: can use the model to predict attendance for planning for the right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staffing levels</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security measures</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but also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add pricing</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So globally to efficiently optimize costs and revenues.</a:t>
            </a:r>
            <a:endParaRPr lang="fr-CH"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tabLst>
                <a:tab pos="457200" algn="l"/>
              </a:tabLst>
            </a:pP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Local Transport Authorities: cities can use attendance predictions to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prepare public transport</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and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tailor</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the security</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between for example the train station and the stadium as it’s often done.</a:t>
            </a:r>
            <a:endParaRPr lang="fr-CH"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tabLst>
                <a:tab pos="457200" algn="l"/>
              </a:tabLst>
            </a:pP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Sponsorship &amp; Marketing Agencies: Advertisers would be interested in accurate attendance forecasts to target the right games according to their budget.</a:t>
            </a:r>
            <a:endParaRPr lang="fr-CH"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GB" dirty="0">
              <a:ea typeface="Calibri"/>
              <a:cs typeface="Calibri"/>
            </a:endParaRPr>
          </a:p>
        </p:txBody>
      </p:sp>
      <p:sp>
        <p:nvSpPr>
          <p:cNvPr id="4" name="Foliennummernplatzhalter 3"/>
          <p:cNvSpPr>
            <a:spLocks noGrp="1"/>
          </p:cNvSpPr>
          <p:nvPr>
            <p:ph type="sldNum" sz="quarter" idx="5"/>
          </p:nvPr>
        </p:nvSpPr>
        <p:spPr/>
        <p:txBody>
          <a:bodyPr/>
          <a:lstStyle/>
          <a:p>
            <a:fld id="{C4E55CD1-669D-D745-9762-599BCB83A8E9}" type="slidenum">
              <a:rPr lang="de-DE" smtClean="0"/>
              <a:t>2</a:t>
            </a:fld>
            <a:endParaRPr lang="de-DE"/>
          </a:p>
        </p:txBody>
      </p:sp>
    </p:spTree>
    <p:extLst>
      <p:ext uri="{BB962C8B-B14F-4D97-AF65-F5344CB8AC3E}">
        <p14:creationId xmlns:p14="http://schemas.microsoft.com/office/powerpoint/2010/main" val="325073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Unfortunately, there were no available CSV datasets regarding football results so we decided to </a:t>
            </a:r>
            <a:r>
              <a:rPr lang="en-US" dirty="0" err="1"/>
              <a:t>Webscrape</a:t>
            </a:r>
            <a:r>
              <a:rPr lang="en-US" dirty="0"/>
              <a:t> the data from </a:t>
            </a:r>
            <a:r>
              <a:rPr lang="en-US" dirty="0" err="1"/>
              <a:t>transfermarkt</a:t>
            </a:r>
            <a:r>
              <a:rPr lang="en-US" dirty="0"/>
              <a:t> and extract from the URLs the extended report for Servette FC for the last six seasons all competitions included. So after this </a:t>
            </a:r>
            <a:r>
              <a:rPr lang="en-US" dirty="0" err="1"/>
              <a:t>webscraping</a:t>
            </a:r>
            <a:r>
              <a:rPr lang="en-US" dirty="0"/>
              <a:t> we gathered 10 features the main ones being date, match day, home team and away team, time of the game, ranking of the home team and away team, and attendance.</a:t>
            </a:r>
            <a:endParaRPr lang="de-DE" dirty="0"/>
          </a:p>
          <a:p>
            <a:endParaRPr lang="en-US" dirty="0">
              <a:ea typeface="Calibri"/>
              <a:cs typeface="Calibri"/>
            </a:endParaRPr>
          </a:p>
          <a:p>
            <a:r>
              <a:rPr lang="en-US" dirty="0"/>
              <a:t>We also assumed that the weather conditions could be seriously correlated with attendance. So we decided to scrape the weather hourly corresponding exactly to the start time of every match. And for this we found a free API called "Open </a:t>
            </a:r>
            <a:r>
              <a:rPr lang="en-US" dirty="0" err="1"/>
              <a:t>Meteo</a:t>
            </a:r>
            <a:r>
              <a:rPr lang="en-US" dirty="0"/>
              <a:t>”. So we extracted from this API both the Temperature and the Weather as a categorical feature</a:t>
            </a:r>
            <a:endParaRPr lang="en-US" dirty="0">
              <a:ea typeface="Calibri"/>
              <a:cs typeface="Calibri"/>
            </a:endParaRPr>
          </a:p>
          <a:p>
            <a:endParaRPr lang="en-US" b="1" dirty="0"/>
          </a:p>
          <a:p>
            <a:r>
              <a:rPr lang="en-US" b="1" dirty="0">
                <a:ea typeface="Calibri"/>
                <a:cs typeface="Calibri"/>
              </a:rPr>
              <a:t>Data Cleaning</a:t>
            </a:r>
          </a:p>
          <a:p>
            <a:r>
              <a:rPr lang="en-US" dirty="0"/>
              <a:t>Then ofc we had to clean the data which was time consuming as the </a:t>
            </a:r>
            <a:r>
              <a:rPr lang="en-US" dirty="0" err="1"/>
              <a:t>Webscraping</a:t>
            </a:r>
            <a:r>
              <a:rPr lang="en-US" dirty="0"/>
              <a:t> handed in a very messy dataset for example with the result</a:t>
            </a:r>
          </a:p>
          <a:p>
            <a:endParaRPr lang="en-US" b="1" dirty="0"/>
          </a:p>
          <a:p>
            <a:r>
              <a:rPr lang="en-US" b="1" dirty="0">
                <a:ea typeface="Calibri"/>
                <a:cs typeface="Calibri"/>
              </a:rPr>
              <a:t>Feature Engineering</a:t>
            </a:r>
            <a:endParaRPr lang="en-US" dirty="0">
              <a:ea typeface="Calibri"/>
              <a:cs typeface="Calibri"/>
            </a:endParaRPr>
          </a:p>
          <a:p>
            <a:r>
              <a:rPr lang="en-US" dirty="0"/>
              <a:t>And finally we decided to add some additional features that we believed could be strongly correlated to Attendance, so we added 14 additional features such as derby as a Boolean, Goals scored in the last five games, number of wins in the last five games, and did some feature engineering by creating categorical columns such as home and away team ranking as you can see at the bottom right.</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Foliennummernplatzhalter 3"/>
          <p:cNvSpPr>
            <a:spLocks noGrp="1"/>
          </p:cNvSpPr>
          <p:nvPr>
            <p:ph type="sldNum" sz="quarter" idx="5"/>
          </p:nvPr>
        </p:nvSpPr>
        <p:spPr/>
        <p:txBody>
          <a:bodyPr/>
          <a:lstStyle/>
          <a:p>
            <a:fld id="{0584E13F-2D76-3440-8C68-00721A2C7127}" type="slidenum">
              <a:rPr lang="de-DE" smtClean="0"/>
              <a:t>3</a:t>
            </a:fld>
            <a:endParaRPr lang="de-DE"/>
          </a:p>
        </p:txBody>
      </p:sp>
    </p:spTree>
    <p:extLst>
      <p:ext uri="{BB962C8B-B14F-4D97-AF65-F5344CB8AC3E}">
        <p14:creationId xmlns:p14="http://schemas.microsoft.com/office/powerpoint/2010/main" val="255391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1C860F3-6B42-4442-99A6-045BE677FBD4}" type="slidenum">
              <a:rPr lang="en-US" smtClean="0"/>
              <a:t>5</a:t>
            </a:fld>
            <a:endParaRPr lang="en-US"/>
          </a:p>
        </p:txBody>
      </p:sp>
    </p:spTree>
    <p:extLst>
      <p:ext uri="{BB962C8B-B14F-4D97-AF65-F5344CB8AC3E}">
        <p14:creationId xmlns:p14="http://schemas.microsoft.com/office/powerpoint/2010/main" val="143201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ea typeface="Calibri"/>
                <a:cs typeface="Calibri"/>
              </a:rPr>
              <a:t>Regarding to the model, we ran 8 different models, indeed in addition to running Linear Regression, Log linear regression, random forest and </a:t>
            </a:r>
            <a:r>
              <a:rPr lang="en-US" dirty="0" err="1">
                <a:ea typeface="Calibri"/>
                <a:cs typeface="Calibri"/>
              </a:rPr>
              <a:t>Xgboost</a:t>
            </a:r>
            <a:r>
              <a:rPr lang="en-US" dirty="0">
                <a:ea typeface="Calibri"/>
                <a:cs typeface="Calibri"/>
              </a:rPr>
              <a:t>, we also decided to run each of them with and without the weather. Why so? We thought about the app and believed that in case a client would enter a date beyond two weeks from now, the weather </a:t>
            </a:r>
            <a:r>
              <a:rPr lang="en-US" dirty="0" err="1">
                <a:ea typeface="Calibri"/>
                <a:cs typeface="Calibri"/>
              </a:rPr>
              <a:t>preditctions</a:t>
            </a:r>
            <a:r>
              <a:rPr lang="en-US" dirty="0">
                <a:ea typeface="Calibri"/>
                <a:cs typeface="Calibri"/>
              </a:rPr>
              <a:t> are not precise enough to be taken in account. But we will see that more in details in the next slides.</a:t>
            </a:r>
          </a:p>
          <a:p>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One of the challenges we ran into however was Not having enough data points for extreme events such as the champions league for example with only 20 rows.</a:t>
            </a:r>
          </a:p>
          <a:p>
            <a:endParaRPr lang="en-US" dirty="0">
              <a:ea typeface="Calibri"/>
              <a:cs typeface="Calibri"/>
            </a:endParaRPr>
          </a:p>
          <a:p>
            <a:r>
              <a:rPr lang="en-US" dirty="0">
                <a:ea typeface="Calibri"/>
                <a:cs typeface="Calibri"/>
              </a:rPr>
              <a:t>According to our results, the baseline linear model actually performed better without both the log transformation and the weather data and actually performed better than the random forest. </a:t>
            </a:r>
          </a:p>
          <a:p>
            <a:r>
              <a:rPr lang="en-US" dirty="0">
                <a:ea typeface="Calibri"/>
                <a:cs typeface="Calibri"/>
              </a:rPr>
              <a:t>However, as was expected it is our </a:t>
            </a:r>
            <a:r>
              <a:rPr lang="en-US" dirty="0" err="1">
                <a:ea typeface="Calibri"/>
                <a:cs typeface="Calibri"/>
              </a:rPr>
              <a:t>Xgboost</a:t>
            </a:r>
            <a:r>
              <a:rPr lang="en-US" dirty="0">
                <a:ea typeface="Calibri"/>
                <a:cs typeface="Calibri"/>
              </a:rPr>
              <a:t> model that worked best and that we therefore decided to use for our app.</a:t>
            </a:r>
          </a:p>
          <a:p>
            <a:endParaRPr lang="en-US" dirty="0">
              <a:ea typeface="Calibri"/>
              <a:cs typeface="Calibri"/>
            </a:endParaRPr>
          </a:p>
        </p:txBody>
      </p:sp>
      <p:sp>
        <p:nvSpPr>
          <p:cNvPr id="4" name="Foliennummernplatzhalter 3"/>
          <p:cNvSpPr>
            <a:spLocks noGrp="1"/>
          </p:cNvSpPr>
          <p:nvPr>
            <p:ph type="sldNum" sz="quarter" idx="5"/>
          </p:nvPr>
        </p:nvSpPr>
        <p:spPr/>
        <p:txBody>
          <a:bodyPr/>
          <a:lstStyle/>
          <a:p>
            <a:fld id="{0584E13F-2D76-3440-8C68-00721A2C7127}" type="slidenum">
              <a:rPr lang="de-DE" smtClean="0"/>
              <a:t>7</a:t>
            </a:fld>
            <a:endParaRPr lang="de-DE"/>
          </a:p>
        </p:txBody>
      </p:sp>
    </p:spTree>
    <p:extLst>
      <p:ext uri="{BB962C8B-B14F-4D97-AF65-F5344CB8AC3E}">
        <p14:creationId xmlns:p14="http://schemas.microsoft.com/office/powerpoint/2010/main" val="32244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a:t>
            </a:r>
            <a:r>
              <a:rPr lang="fr-FR" dirty="0" err="1"/>
              <a:t>turn</a:t>
            </a:r>
            <a:r>
              <a:rPr lang="fr-FR" dirty="0"/>
              <a:t> to the DATA APP</a:t>
            </a:r>
          </a:p>
          <a:p>
            <a:endParaRPr lang="fr-FR" dirty="0"/>
          </a:p>
          <a:p>
            <a:endParaRPr lang="fr-FR" dirty="0"/>
          </a:p>
          <a:p>
            <a:r>
              <a:rPr lang="fr-FR" dirty="0"/>
              <a:t>So, The user </a:t>
            </a:r>
            <a:r>
              <a:rPr lang="fr-FR" dirty="0" err="1"/>
              <a:t>will</a:t>
            </a:r>
            <a:r>
              <a:rPr lang="fr-FR" dirty="0"/>
              <a:t> </a:t>
            </a:r>
            <a:r>
              <a:rPr lang="fr-FR" dirty="0" err="1"/>
              <a:t>firstly</a:t>
            </a:r>
            <a:r>
              <a:rPr lang="fr-FR" dirty="0"/>
              <a:t> have to Select </a:t>
            </a:r>
            <a:r>
              <a:rPr lang="fr-FR" dirty="0" err="1"/>
              <a:t>both</a:t>
            </a:r>
            <a:r>
              <a:rPr lang="fr-FR" dirty="0"/>
              <a:t> the Home Team and </a:t>
            </a:r>
            <a:r>
              <a:rPr lang="fr-FR" dirty="0" err="1"/>
              <a:t>away</a:t>
            </a:r>
            <a:r>
              <a:rPr lang="fr-FR" dirty="0"/>
              <a:t> team, the </a:t>
            </a:r>
            <a:r>
              <a:rPr lang="fr-FR" dirty="0" err="1"/>
              <a:t>competition</a:t>
            </a:r>
            <a:r>
              <a:rPr lang="fr-FR" dirty="0"/>
              <a:t> and the match time.</a:t>
            </a:r>
          </a:p>
          <a:p>
            <a:endParaRPr lang="fr-FR" dirty="0"/>
          </a:p>
          <a:p>
            <a:r>
              <a:rPr lang="fr-FR" dirty="0" err="1"/>
              <a:t>It’s</a:t>
            </a:r>
            <a:r>
              <a:rPr lang="fr-FR" dirty="0"/>
              <a:t> important to note </a:t>
            </a:r>
            <a:r>
              <a:rPr lang="fr-FR" dirty="0" err="1"/>
              <a:t>that</a:t>
            </a:r>
            <a:r>
              <a:rPr lang="fr-FR" dirty="0"/>
              <a:t> </a:t>
            </a:r>
            <a:r>
              <a:rPr lang="fr-FR" dirty="0" err="1"/>
              <a:t>we</a:t>
            </a:r>
            <a:r>
              <a:rPr lang="fr-FR" dirty="0"/>
              <a:t> </a:t>
            </a:r>
            <a:r>
              <a:rPr lang="fr-FR" dirty="0" err="1"/>
              <a:t>intentionaly</a:t>
            </a:r>
            <a:r>
              <a:rPr lang="fr-FR" dirty="0"/>
              <a:t> </a:t>
            </a:r>
            <a:r>
              <a:rPr lang="fr-FR" dirty="0" err="1"/>
              <a:t>decided</a:t>
            </a:r>
            <a:r>
              <a:rPr lang="fr-FR" dirty="0"/>
              <a:t> not to use the stadium </a:t>
            </a:r>
            <a:r>
              <a:rPr lang="fr-FR" dirty="0" err="1"/>
              <a:t>name</a:t>
            </a:r>
            <a:r>
              <a:rPr lang="fr-FR" dirty="0"/>
              <a:t> </a:t>
            </a:r>
            <a:r>
              <a:rPr lang="fr-FR" dirty="0" err="1"/>
              <a:t>instead</a:t>
            </a:r>
            <a:r>
              <a:rPr lang="fr-FR" dirty="0"/>
              <a:t> of the home team as </a:t>
            </a:r>
            <a:r>
              <a:rPr lang="fr-FR" dirty="0" err="1"/>
              <a:t>Grosshopers</a:t>
            </a:r>
            <a:r>
              <a:rPr lang="fr-FR" dirty="0"/>
              <a:t> and Zurich FC </a:t>
            </a:r>
            <a:r>
              <a:rPr lang="fr-FR" dirty="0" err="1"/>
              <a:t>share</a:t>
            </a:r>
            <a:r>
              <a:rPr lang="fr-FR" dirty="0"/>
              <a:t> the </a:t>
            </a:r>
            <a:r>
              <a:rPr lang="fr-FR" dirty="0" err="1"/>
              <a:t>same</a:t>
            </a:r>
            <a:r>
              <a:rPr lang="fr-FR" dirty="0"/>
              <a:t> Stadium.</a:t>
            </a:r>
          </a:p>
          <a:p>
            <a:endParaRPr lang="fr-FR" dirty="0"/>
          </a:p>
          <a:p>
            <a:r>
              <a:rPr lang="fr-FR" dirty="0"/>
              <a:t>The user </a:t>
            </a:r>
            <a:r>
              <a:rPr lang="fr-FR" dirty="0" err="1"/>
              <a:t>will</a:t>
            </a:r>
            <a:r>
              <a:rPr lang="fr-FR" dirty="0"/>
              <a:t> </a:t>
            </a:r>
            <a:r>
              <a:rPr lang="fr-FR" dirty="0" err="1"/>
              <a:t>also</a:t>
            </a:r>
            <a:r>
              <a:rPr lang="fr-FR" dirty="0"/>
              <a:t> have to select the </a:t>
            </a:r>
            <a:r>
              <a:rPr lang="fr-FR" dirty="0" err="1"/>
              <a:t>Matchday</a:t>
            </a:r>
            <a:r>
              <a:rPr lang="fr-FR" dirty="0"/>
              <a:t> and match Date. It </a:t>
            </a:r>
            <a:r>
              <a:rPr lang="fr-FR" dirty="0" err="1"/>
              <a:t>might</a:t>
            </a:r>
            <a:r>
              <a:rPr lang="fr-FR" dirty="0"/>
              <a:t> </a:t>
            </a:r>
            <a:r>
              <a:rPr lang="fr-FR" dirty="0" err="1"/>
              <a:t>sound</a:t>
            </a:r>
            <a:r>
              <a:rPr lang="fr-FR" dirty="0"/>
              <a:t> </a:t>
            </a:r>
            <a:r>
              <a:rPr lang="fr-FR" dirty="0" err="1"/>
              <a:t>confusing</a:t>
            </a:r>
            <a:r>
              <a:rPr lang="fr-FR" dirty="0"/>
              <a:t> if </a:t>
            </a:r>
            <a:r>
              <a:rPr lang="fr-FR" dirty="0" err="1"/>
              <a:t>you</a:t>
            </a:r>
            <a:r>
              <a:rPr lang="fr-FR" dirty="0"/>
              <a:t> are not a football </a:t>
            </a:r>
            <a:r>
              <a:rPr lang="fr-FR" dirty="0" err="1"/>
              <a:t>enthusiast</a:t>
            </a:r>
            <a:r>
              <a:rPr lang="fr-FR" dirty="0"/>
              <a:t> but the match </a:t>
            </a:r>
            <a:r>
              <a:rPr lang="fr-FR" dirty="0" err="1"/>
              <a:t>day</a:t>
            </a:r>
            <a:r>
              <a:rPr lang="fr-FR" dirty="0"/>
              <a:t> </a:t>
            </a:r>
            <a:r>
              <a:rPr lang="fr-FR" dirty="0" err="1"/>
              <a:t>is</a:t>
            </a:r>
            <a:r>
              <a:rPr lang="fr-FR" dirty="0"/>
              <a:t> </a:t>
            </a:r>
            <a:r>
              <a:rPr lang="fr-CH" dirty="0"/>
              <a:t>a </a:t>
            </a:r>
            <a:r>
              <a:rPr lang="fr-CH" dirty="0" err="1"/>
              <a:t>specific</a:t>
            </a:r>
            <a:r>
              <a:rPr lang="fr-CH" dirty="0"/>
              <a:t> round in a </a:t>
            </a:r>
            <a:r>
              <a:rPr lang="fr-CH" dirty="0" err="1"/>
              <a:t>league</a:t>
            </a:r>
            <a:r>
              <a:rPr lang="fr-CH" dirty="0"/>
              <a:t> </a:t>
            </a:r>
            <a:r>
              <a:rPr lang="fr-CH" dirty="0" err="1"/>
              <a:t>where</a:t>
            </a:r>
            <a:r>
              <a:rPr lang="fr-CH" dirty="0"/>
              <a:t> all teams </a:t>
            </a:r>
            <a:r>
              <a:rPr lang="fr-CH" dirty="0" err="1"/>
              <a:t>play</a:t>
            </a:r>
            <a:r>
              <a:rPr lang="fr-CH" dirty="0"/>
              <a:t> </a:t>
            </a:r>
            <a:r>
              <a:rPr lang="fr-CH" dirty="0" err="1"/>
              <a:t>their</a:t>
            </a:r>
            <a:r>
              <a:rPr lang="fr-CH" dirty="0"/>
              <a:t> </a:t>
            </a:r>
            <a:r>
              <a:rPr lang="fr-CH" dirty="0" err="1"/>
              <a:t>designated</a:t>
            </a:r>
            <a:r>
              <a:rPr lang="fr-CH" dirty="0"/>
              <a:t> </a:t>
            </a:r>
            <a:r>
              <a:rPr lang="fr-CH" dirty="0" err="1"/>
              <a:t>games</a:t>
            </a:r>
            <a:r>
              <a:rPr lang="fr-CH" dirty="0"/>
              <a:t> for </a:t>
            </a:r>
            <a:r>
              <a:rPr lang="fr-CH" dirty="0" err="1"/>
              <a:t>that</a:t>
            </a:r>
            <a:r>
              <a:rPr lang="fr-CH" dirty="0"/>
              <a:t> </a:t>
            </a:r>
            <a:r>
              <a:rPr lang="fr-CH" dirty="0" err="1"/>
              <a:t>specific</a:t>
            </a:r>
            <a:r>
              <a:rPr lang="fr-CH" dirty="0"/>
              <a:t> round.</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584E13F-2D76-3440-8C68-00721A2C7127}" type="slidenum">
              <a:rPr lang="de-DE" smtClean="0"/>
              <a:t>8</a:t>
            </a:fld>
            <a:endParaRPr lang="de-DE"/>
          </a:p>
        </p:txBody>
      </p:sp>
    </p:spTree>
    <p:extLst>
      <p:ext uri="{BB962C8B-B14F-4D97-AF65-F5344CB8AC3E}">
        <p14:creationId xmlns:p14="http://schemas.microsoft.com/office/powerpoint/2010/main" val="425382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Thanks</a:t>
            </a:r>
            <a:r>
              <a:rPr lang="fr-FR" dirty="0"/>
              <a:t> to </a:t>
            </a:r>
            <a:r>
              <a:rPr lang="fr-FR" dirty="0" err="1"/>
              <a:t>those</a:t>
            </a:r>
            <a:r>
              <a:rPr lang="fr-FR" dirty="0"/>
              <a:t> inputs the app </a:t>
            </a:r>
            <a:r>
              <a:rPr lang="fr-FR" dirty="0" err="1"/>
              <a:t>predicts</a:t>
            </a:r>
            <a:r>
              <a:rPr lang="fr-FR" dirty="0"/>
              <a:t> the </a:t>
            </a:r>
            <a:r>
              <a:rPr lang="fr-FR" dirty="0" err="1"/>
              <a:t>attendance</a:t>
            </a:r>
            <a:r>
              <a:rPr lang="fr-FR" dirty="0"/>
              <a:t> of the </a:t>
            </a:r>
            <a:r>
              <a:rPr lang="fr-FR" dirty="0" err="1"/>
              <a:t>game</a:t>
            </a:r>
            <a:r>
              <a:rPr lang="fr-FR" dirty="0"/>
              <a:t> by </a:t>
            </a:r>
            <a:r>
              <a:rPr lang="fr-FR" dirty="0" err="1"/>
              <a:t>giving</a:t>
            </a:r>
            <a:r>
              <a:rPr lang="fr-FR" dirty="0"/>
              <a:t> the </a:t>
            </a:r>
            <a:r>
              <a:rPr lang="fr-FR" dirty="0" err="1"/>
              <a:t>absolute</a:t>
            </a:r>
            <a:r>
              <a:rPr lang="fr-FR" dirty="0"/>
              <a:t> </a:t>
            </a:r>
            <a:r>
              <a:rPr lang="fr-FR" dirty="0" err="1"/>
              <a:t>attendance</a:t>
            </a:r>
            <a:r>
              <a:rPr lang="fr-FR" dirty="0"/>
              <a:t> and the relative one in percentage. </a:t>
            </a:r>
          </a:p>
          <a:p>
            <a:endParaRPr lang="fr-FR" dirty="0"/>
          </a:p>
          <a:p>
            <a:r>
              <a:rPr lang="fr-FR" dirty="0"/>
              <a:t>To </a:t>
            </a:r>
            <a:r>
              <a:rPr lang="fr-FR" dirty="0" err="1"/>
              <a:t>allow</a:t>
            </a:r>
            <a:r>
              <a:rPr lang="fr-FR" dirty="0"/>
              <a:t> for </a:t>
            </a:r>
            <a:r>
              <a:rPr lang="fr-FR" dirty="0" err="1"/>
              <a:t>further</a:t>
            </a:r>
            <a:r>
              <a:rPr lang="fr-FR" dirty="0"/>
              <a:t> </a:t>
            </a:r>
            <a:r>
              <a:rPr lang="fr-FR" dirty="0" err="1"/>
              <a:t>comparison</a:t>
            </a:r>
            <a:r>
              <a:rPr lang="fr-FR" dirty="0"/>
              <a:t>, the app </a:t>
            </a:r>
            <a:r>
              <a:rPr lang="fr-FR" dirty="0" err="1"/>
              <a:t>also</a:t>
            </a:r>
            <a:r>
              <a:rPr lang="fr-FR" dirty="0"/>
              <a:t> </a:t>
            </a:r>
            <a:r>
              <a:rPr lang="fr-FR" dirty="0" err="1"/>
              <a:t>indicates</a:t>
            </a:r>
            <a:r>
              <a:rPr lang="fr-FR" dirty="0"/>
              <a:t> the 30th and 70th percentile.</a:t>
            </a:r>
          </a:p>
          <a:p>
            <a:endParaRPr lang="fr-FR" dirty="0"/>
          </a:p>
          <a:p>
            <a:r>
              <a:rPr lang="fr-FR" dirty="0" err="1"/>
              <a:t>Lastly</a:t>
            </a:r>
            <a:r>
              <a:rPr lang="fr-FR" dirty="0"/>
              <a:t>, </a:t>
            </a:r>
            <a:r>
              <a:rPr lang="fr-FR" dirty="0" err="1"/>
              <a:t>based</a:t>
            </a:r>
            <a:r>
              <a:rPr lang="fr-FR" dirty="0"/>
              <a:t> on the input </a:t>
            </a:r>
            <a:r>
              <a:rPr lang="fr-FR" dirty="0" err="1"/>
              <a:t>will</a:t>
            </a:r>
            <a:r>
              <a:rPr lang="fr-FR" dirty="0"/>
              <a:t> </a:t>
            </a:r>
            <a:r>
              <a:rPr lang="fr-FR" dirty="0" err="1"/>
              <a:t>be</a:t>
            </a:r>
            <a:r>
              <a:rPr lang="fr-FR" dirty="0"/>
              <a:t> </a:t>
            </a:r>
            <a:r>
              <a:rPr lang="fr-FR" dirty="0" err="1"/>
              <a:t>provided</a:t>
            </a:r>
            <a:r>
              <a:rPr lang="fr-FR" dirty="0"/>
              <a:t> the </a:t>
            </a:r>
            <a:r>
              <a:rPr lang="fr-FR" dirty="0" err="1"/>
              <a:t>expected</a:t>
            </a:r>
            <a:r>
              <a:rPr lang="fr-FR" dirty="0"/>
              <a:t> </a:t>
            </a:r>
            <a:r>
              <a:rPr lang="fr-FR" dirty="0" err="1"/>
              <a:t>weather</a:t>
            </a:r>
            <a:r>
              <a:rPr lang="fr-FR" dirty="0"/>
              <a:t> if the </a:t>
            </a:r>
            <a:r>
              <a:rPr lang="fr-FR" dirty="0" err="1"/>
              <a:t>weather</a:t>
            </a:r>
            <a:r>
              <a:rPr lang="fr-FR" dirty="0"/>
              <a:t> </a:t>
            </a:r>
            <a:r>
              <a:rPr lang="fr-FR" dirty="0" err="1"/>
              <a:t>is</a:t>
            </a:r>
            <a:r>
              <a:rPr lang="fr-FR" dirty="0"/>
              <a:t> </a:t>
            </a:r>
            <a:r>
              <a:rPr lang="fr-FR" dirty="0" err="1"/>
              <a:t>within</a:t>
            </a:r>
            <a:r>
              <a:rPr lang="fr-FR" dirty="0"/>
              <a:t> the </a:t>
            </a:r>
            <a:r>
              <a:rPr lang="fr-FR" dirty="0" err="1"/>
              <a:t>next</a:t>
            </a:r>
            <a:r>
              <a:rPr lang="fr-FR" dirty="0"/>
              <a:t> 14 </a:t>
            </a:r>
            <a:r>
              <a:rPr lang="fr-FR" dirty="0" err="1"/>
              <a:t>days</a:t>
            </a:r>
            <a:r>
              <a:rPr lang="fr-FR" dirty="0"/>
              <a:t>, the home and </a:t>
            </a:r>
            <a:r>
              <a:rPr lang="fr-FR" dirty="0" err="1"/>
              <a:t>opposing</a:t>
            </a:r>
            <a:r>
              <a:rPr lang="fr-FR" dirty="0"/>
              <a:t> team </a:t>
            </a:r>
            <a:r>
              <a:rPr lang="fr-FR" dirty="0" err="1"/>
              <a:t>ranking</a:t>
            </a:r>
            <a:r>
              <a:rPr lang="fr-FR" dirty="0"/>
              <a:t>, and the goals </a:t>
            </a:r>
            <a:r>
              <a:rPr lang="fr-FR" dirty="0" err="1"/>
              <a:t>scored</a:t>
            </a:r>
            <a:r>
              <a:rPr lang="fr-FR" dirty="0"/>
              <a:t> and the </a:t>
            </a:r>
            <a:r>
              <a:rPr lang="fr-FR" dirty="0" err="1"/>
              <a:t>wins</a:t>
            </a:r>
            <a:r>
              <a:rPr lang="fr-FR" dirty="0"/>
              <a:t> over the last five </a:t>
            </a:r>
            <a:r>
              <a:rPr lang="fr-FR" dirty="0" err="1"/>
              <a:t>games</a:t>
            </a:r>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584E13F-2D76-3440-8C68-00721A2C7127}" type="slidenum">
              <a:rPr lang="de-DE" smtClean="0"/>
              <a:t>9</a:t>
            </a:fld>
            <a:endParaRPr lang="de-DE"/>
          </a:p>
        </p:txBody>
      </p:sp>
    </p:spTree>
    <p:extLst>
      <p:ext uri="{BB962C8B-B14F-4D97-AF65-F5344CB8AC3E}">
        <p14:creationId xmlns:p14="http://schemas.microsoft.com/office/powerpoint/2010/main" val="1266987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3FC0F-1639-A44D-81ED-22FC0487E12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8A36A12-2AB9-6745-BC03-B0FE66C20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B96F196-3F06-DB4A-9CA2-D634F1881FF7}"/>
              </a:ext>
            </a:extLst>
          </p:cNvPr>
          <p:cNvSpPr>
            <a:spLocks noGrp="1"/>
          </p:cNvSpPr>
          <p:nvPr>
            <p:ph type="dt" sz="half" idx="10"/>
          </p:nvPr>
        </p:nvSpPr>
        <p:spPr/>
        <p:txBody>
          <a:bodyPr/>
          <a:lstStyle/>
          <a:p>
            <a:r>
              <a:rPr lang="de-DE"/>
              <a:t>11.12.2024</a:t>
            </a:r>
          </a:p>
        </p:txBody>
      </p:sp>
      <p:sp>
        <p:nvSpPr>
          <p:cNvPr id="5" name="Fußzeilenplatzhalter 4">
            <a:extLst>
              <a:ext uri="{FF2B5EF4-FFF2-40B4-BE49-F238E27FC236}">
                <a16:creationId xmlns:a16="http://schemas.microsoft.com/office/drawing/2014/main" id="{6722287E-EC00-534A-B2A7-16E48EF2DB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25336E6-1A3D-2C41-A0C9-7A4F6CA11903}"/>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340594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9FDD0-2922-CA47-8789-C304A997F40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641CDF3-119E-4F41-9FB3-2CD445F2525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8B3FF56-8D86-8B46-87AE-15D734246017}"/>
              </a:ext>
            </a:extLst>
          </p:cNvPr>
          <p:cNvSpPr>
            <a:spLocks noGrp="1"/>
          </p:cNvSpPr>
          <p:nvPr>
            <p:ph type="dt" sz="half" idx="10"/>
          </p:nvPr>
        </p:nvSpPr>
        <p:spPr/>
        <p:txBody>
          <a:bodyPr/>
          <a:lstStyle/>
          <a:p>
            <a:r>
              <a:rPr lang="de-DE"/>
              <a:t>11.12.2024</a:t>
            </a:r>
          </a:p>
        </p:txBody>
      </p:sp>
      <p:sp>
        <p:nvSpPr>
          <p:cNvPr id="5" name="Fußzeilenplatzhalter 4">
            <a:extLst>
              <a:ext uri="{FF2B5EF4-FFF2-40B4-BE49-F238E27FC236}">
                <a16:creationId xmlns:a16="http://schemas.microsoft.com/office/drawing/2014/main" id="{80E5567B-280A-E043-BE15-EFE87A4BED2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CFDD68-EE25-5245-A054-D8883465B196}"/>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70522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068F09F-408F-F84E-8C2B-0B1CAEF1AE7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41D1B61-541B-ED4F-915B-AFFEB320A2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4111CAF-F840-B949-81E9-7CB577DDDD6A}"/>
              </a:ext>
            </a:extLst>
          </p:cNvPr>
          <p:cNvSpPr>
            <a:spLocks noGrp="1"/>
          </p:cNvSpPr>
          <p:nvPr>
            <p:ph type="dt" sz="half" idx="10"/>
          </p:nvPr>
        </p:nvSpPr>
        <p:spPr/>
        <p:txBody>
          <a:bodyPr/>
          <a:lstStyle/>
          <a:p>
            <a:r>
              <a:rPr lang="de-DE"/>
              <a:t>11.12.2024</a:t>
            </a:r>
          </a:p>
        </p:txBody>
      </p:sp>
      <p:sp>
        <p:nvSpPr>
          <p:cNvPr id="5" name="Fußzeilenplatzhalter 4">
            <a:extLst>
              <a:ext uri="{FF2B5EF4-FFF2-40B4-BE49-F238E27FC236}">
                <a16:creationId xmlns:a16="http://schemas.microsoft.com/office/drawing/2014/main" id="{0A3420EF-6892-B842-AA66-0C39C962DAB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69DE64-B8D6-F84E-8A01-83633F167CA8}"/>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3400198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11" name="Textplatzhalter 10"/>
          <p:cNvSpPr>
            <a:spLocks noGrp="1"/>
          </p:cNvSpPr>
          <p:nvPr>
            <p:ph type="body" sz="quarter" idx="14" hasCustomPrompt="1"/>
          </p:nvPr>
        </p:nvSpPr>
        <p:spPr>
          <a:xfrm>
            <a:off x="582689" y="96675"/>
            <a:ext cx="3391992" cy="255905"/>
          </a:xfrm>
        </p:spPr>
        <p:txBody>
          <a:bodyPr lIns="0">
            <a:normAutofit/>
          </a:bodyPr>
          <a:lstStyle>
            <a:lvl1pPr marL="0" indent="0">
              <a:buNone/>
              <a:defRPr sz="800" b="0" cap="none" spc="0" baseline="0">
                <a:ln w="0"/>
                <a:solidFill>
                  <a:schemeClr val="tx2"/>
                </a:solidFill>
                <a:effectLst/>
              </a:defRPr>
            </a:lvl1pPr>
          </a:lstStyle>
          <a:p>
            <a:pPr lvl="0"/>
            <a:r>
              <a:rPr lang="de-CH" sz="1050" noProof="0"/>
              <a:t>Kapitel</a:t>
            </a:r>
            <a:endParaRPr lang="de-CH" noProof="0"/>
          </a:p>
        </p:txBody>
      </p:sp>
      <p:sp>
        <p:nvSpPr>
          <p:cNvPr id="2" name="Titel 1"/>
          <p:cNvSpPr>
            <a:spLocks noGrp="1"/>
          </p:cNvSpPr>
          <p:nvPr>
            <p:ph type="title" hasCustomPrompt="1"/>
          </p:nvPr>
        </p:nvSpPr>
        <p:spPr>
          <a:xfrm>
            <a:off x="582689" y="636105"/>
            <a:ext cx="11033209" cy="369332"/>
          </a:xfrm>
        </p:spPr>
        <p:txBody>
          <a:bodyPr lIns="0">
            <a:spAutoFit/>
          </a:bodyPr>
          <a:lstStyle>
            <a:lvl1pPr>
              <a:defRPr sz="1800" b="1">
                <a:solidFill>
                  <a:srgbClr val="37424D"/>
                </a:solidFill>
              </a:defRPr>
            </a:lvl1pPr>
          </a:lstStyle>
          <a:p>
            <a:r>
              <a:rPr lang="de-CH" noProof="0"/>
              <a:t>Actiontitle einfügen</a:t>
            </a:r>
          </a:p>
        </p:txBody>
      </p:sp>
      <p:sp>
        <p:nvSpPr>
          <p:cNvPr id="4" name="Datumsplatzhalter 3"/>
          <p:cNvSpPr>
            <a:spLocks noGrp="1"/>
          </p:cNvSpPr>
          <p:nvPr>
            <p:ph type="dt" sz="half" idx="10"/>
          </p:nvPr>
        </p:nvSpPr>
        <p:spPr>
          <a:xfrm>
            <a:off x="582685" y="6492880"/>
            <a:ext cx="1032105" cy="365125"/>
          </a:xfrm>
          <a:prstGeom prst="rect">
            <a:avLst/>
          </a:prstGeom>
        </p:spPr>
        <p:txBody>
          <a:bodyPr/>
          <a:lstStyle>
            <a:lvl1pPr>
              <a:defRPr sz="900">
                <a:solidFill>
                  <a:schemeClr val="tx2"/>
                </a:solidFill>
              </a:defRPr>
            </a:lvl1pPr>
          </a:lstStyle>
          <a:p>
            <a:r>
              <a:rPr lang="de-DE"/>
              <a:t>11.12.2024</a:t>
            </a:r>
            <a:endParaRPr lang="en-US"/>
          </a:p>
        </p:txBody>
      </p:sp>
      <p:sp>
        <p:nvSpPr>
          <p:cNvPr id="6" name="Foliennummernplatzhalter 5"/>
          <p:cNvSpPr>
            <a:spLocks noGrp="1"/>
          </p:cNvSpPr>
          <p:nvPr>
            <p:ph type="sldNum" sz="quarter" idx="12"/>
          </p:nvPr>
        </p:nvSpPr>
        <p:spPr>
          <a:xfrm>
            <a:off x="11051822" y="6492880"/>
            <a:ext cx="564446" cy="365125"/>
          </a:xfrm>
        </p:spPr>
        <p:txBody>
          <a:bodyPr/>
          <a:lstStyle>
            <a:lvl1pPr>
              <a:defRPr sz="900">
                <a:solidFill>
                  <a:schemeClr val="tx2"/>
                </a:solidFill>
              </a:defRPr>
            </a:lvl1pPr>
          </a:lstStyle>
          <a:p>
            <a:fld id="{436F2336-C3EE-43B3-9D88-842CFCDEF930}" type="slidenum">
              <a:rPr lang="en-US" smtClean="0"/>
              <a:t>‹N°›</a:t>
            </a:fld>
            <a:endParaRPr lang="en-US"/>
          </a:p>
        </p:txBody>
      </p:sp>
      <p:cxnSp>
        <p:nvCxnSpPr>
          <p:cNvPr id="8" name="Gerade Verbindung 7"/>
          <p:cNvCxnSpPr>
            <a:cxnSpLocks/>
          </p:cNvCxnSpPr>
          <p:nvPr/>
        </p:nvCxnSpPr>
        <p:spPr>
          <a:xfrm flipV="1">
            <a:off x="581898" y="1007358"/>
            <a:ext cx="11034000" cy="1"/>
          </a:xfrm>
          <a:prstGeom prst="line">
            <a:avLst/>
          </a:prstGeom>
          <a:ln w="12700" cmpd="sng">
            <a:solidFill>
              <a:srgbClr val="37424D"/>
            </a:solidFill>
          </a:ln>
        </p:spPr>
        <p:style>
          <a:lnRef idx="1">
            <a:schemeClr val="dk1"/>
          </a:lnRef>
          <a:fillRef idx="0">
            <a:schemeClr val="dk1"/>
          </a:fillRef>
          <a:effectRef idx="0">
            <a:schemeClr val="dk1"/>
          </a:effectRef>
          <a:fontRef idx="minor">
            <a:schemeClr val="tx1"/>
          </a:fontRef>
        </p:style>
      </p:cxnSp>
      <p:sp>
        <p:nvSpPr>
          <p:cNvPr id="13" name="Textplatzhalter 12"/>
          <p:cNvSpPr>
            <a:spLocks noGrp="1"/>
          </p:cNvSpPr>
          <p:nvPr>
            <p:ph type="body" sz="quarter" idx="15" hasCustomPrompt="1"/>
          </p:nvPr>
        </p:nvSpPr>
        <p:spPr>
          <a:xfrm>
            <a:off x="582687" y="6241829"/>
            <a:ext cx="3600000" cy="215444"/>
          </a:xfrm>
          <a:ln>
            <a:noFill/>
          </a:ln>
        </p:spPr>
        <p:txBody>
          <a:bodyPr wrap="square" lIns="0">
            <a:noAutofit/>
          </a:bodyPr>
          <a:lstStyle>
            <a:lvl1pPr marL="0" indent="0">
              <a:buFont typeface="Arial" charset="0"/>
              <a:buNone/>
              <a:defRPr sz="800">
                <a:solidFill>
                  <a:schemeClr val="tx2"/>
                </a:solidFill>
              </a:defRPr>
            </a:lvl1pPr>
          </a:lstStyle>
          <a:p>
            <a:pPr marL="342900" marR="0" lvl="0" indent="-342900" algn="l" defTabSz="457200" rtl="0" eaLnBrk="1" fontAlgn="auto" latinLnBrk="0" hangingPunct="1">
              <a:lnSpc>
                <a:spcPct val="100000"/>
              </a:lnSpc>
              <a:spcBef>
                <a:spcPct val="20000"/>
              </a:spcBef>
              <a:spcAft>
                <a:spcPts val="0"/>
              </a:spcAft>
              <a:buClrTx/>
              <a:buSzTx/>
              <a:tabLst/>
              <a:defRPr/>
            </a:pPr>
            <a:r>
              <a:rPr lang="de-CH" noProof="0"/>
              <a:t>Fussnote:</a:t>
            </a:r>
          </a:p>
        </p:txBody>
      </p:sp>
      <p:sp>
        <p:nvSpPr>
          <p:cNvPr id="18" name="Textplatzhalter 14"/>
          <p:cNvSpPr>
            <a:spLocks noGrp="1"/>
          </p:cNvSpPr>
          <p:nvPr>
            <p:ph type="body" sz="quarter" idx="16" hasCustomPrompt="1"/>
          </p:nvPr>
        </p:nvSpPr>
        <p:spPr>
          <a:xfrm>
            <a:off x="582689" y="1005442"/>
            <a:ext cx="11033209" cy="307777"/>
          </a:xfrm>
        </p:spPr>
        <p:txBody>
          <a:bodyPr wrap="square" lIns="0" rIns="0">
            <a:spAutoFit/>
          </a:bodyPr>
          <a:lstStyle>
            <a:lvl1pPr marL="0" indent="0">
              <a:buFont typeface="Arial"/>
              <a:buNone/>
              <a:defRPr sz="1400" baseline="0">
                <a:solidFill>
                  <a:schemeClr val="tx2"/>
                </a:solidFill>
              </a:defRPr>
            </a:lvl1pPr>
          </a:lstStyle>
          <a:p>
            <a:pPr lvl="0"/>
            <a:r>
              <a:rPr lang="de-CH" noProof="0"/>
              <a:t>Untertitel</a:t>
            </a:r>
          </a:p>
        </p:txBody>
      </p:sp>
      <p:sp>
        <p:nvSpPr>
          <p:cNvPr id="7" name="Text Placeholder 6">
            <a:extLst>
              <a:ext uri="{FF2B5EF4-FFF2-40B4-BE49-F238E27FC236}">
                <a16:creationId xmlns:a16="http://schemas.microsoft.com/office/drawing/2014/main" id="{86B6FEE7-0CEE-44C9-9550-443809A1AFD2}"/>
              </a:ext>
            </a:extLst>
          </p:cNvPr>
          <p:cNvSpPr>
            <a:spLocks noGrp="1"/>
          </p:cNvSpPr>
          <p:nvPr>
            <p:ph type="body" sz="quarter" idx="17" hasCustomPrompt="1"/>
          </p:nvPr>
        </p:nvSpPr>
        <p:spPr>
          <a:xfrm>
            <a:off x="-2301240" y="1484313"/>
            <a:ext cx="2263140" cy="477837"/>
          </a:xfrm>
          <a:solidFill>
            <a:schemeClr val="bg2"/>
          </a:solidFill>
          <a:ln>
            <a:noFill/>
          </a:ln>
        </p:spPr>
        <p:txBody>
          <a:bodyPr lIns="0" rIns="0" anchor="ctr">
            <a:normAutofit/>
          </a:bodyPr>
          <a:lstStyle>
            <a:lvl1pPr marL="0" indent="0" algn="ctr">
              <a:buNone/>
              <a:defRPr sz="1400" b="1"/>
            </a:lvl1pPr>
          </a:lstStyle>
          <a:p>
            <a:pPr lvl="0"/>
            <a:r>
              <a:rPr lang="en-US"/>
              <a:t>Align Top (No Outline)</a:t>
            </a:r>
          </a:p>
        </p:txBody>
      </p:sp>
      <p:sp>
        <p:nvSpPr>
          <p:cNvPr id="19" name="Text Placeholder 6">
            <a:extLst>
              <a:ext uri="{FF2B5EF4-FFF2-40B4-BE49-F238E27FC236}">
                <a16:creationId xmlns:a16="http://schemas.microsoft.com/office/drawing/2014/main" id="{A2E73551-7917-4271-B694-5D0CECDA445D}"/>
              </a:ext>
            </a:extLst>
          </p:cNvPr>
          <p:cNvSpPr>
            <a:spLocks noGrp="1"/>
          </p:cNvSpPr>
          <p:nvPr>
            <p:ph type="body" sz="quarter" idx="18" hasCustomPrompt="1"/>
          </p:nvPr>
        </p:nvSpPr>
        <p:spPr>
          <a:xfrm>
            <a:off x="-2301240" y="5759451"/>
            <a:ext cx="2263140" cy="477837"/>
          </a:xfrm>
          <a:solidFill>
            <a:schemeClr val="bg2"/>
          </a:solidFill>
          <a:ln>
            <a:noFill/>
          </a:ln>
        </p:spPr>
        <p:txBody>
          <a:bodyPr lIns="0" rIns="0" anchor="ctr">
            <a:normAutofit/>
          </a:bodyPr>
          <a:lstStyle>
            <a:lvl1pPr marL="0" indent="0" algn="ctr">
              <a:buNone/>
              <a:defRPr sz="1400" b="1"/>
            </a:lvl1pPr>
          </a:lstStyle>
          <a:p>
            <a:pPr lvl="0"/>
            <a:r>
              <a:rPr lang="en-US"/>
              <a:t>Align Bottom (No Outline)</a:t>
            </a:r>
          </a:p>
        </p:txBody>
      </p:sp>
      <p:pic>
        <p:nvPicPr>
          <p:cNvPr id="5" name="Picture 2">
            <a:extLst>
              <a:ext uri="{FF2B5EF4-FFF2-40B4-BE49-F238E27FC236}">
                <a16:creationId xmlns:a16="http://schemas.microsoft.com/office/drawing/2014/main" id="{03EA0D62-BE47-A200-CCDD-B7EF5F0F67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97663" y="559831"/>
            <a:ext cx="17182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3331"/>
      </p:ext>
    </p:extLst>
  </p:cSld>
  <p:clrMapOvr>
    <a:masterClrMapping/>
  </p:clrMapOvr>
  <p:extLst>
    <p:ext uri="{DCECCB84-F9BA-43D5-87BE-67443E8EF086}">
      <p15:sldGuideLst xmlns:p15="http://schemas.microsoft.com/office/powerpoint/2012/main">
        <p15:guide id="1" orient="horz" pos="935">
          <p15:clr>
            <a:srgbClr val="FBAE40"/>
          </p15:clr>
        </p15:guide>
        <p15:guide id="2" pos="7317">
          <p15:clr>
            <a:srgbClr val="FBAE40"/>
          </p15:clr>
        </p15:guide>
        <p15:guide id="3" pos="363">
          <p15:clr>
            <a:srgbClr val="FBAE40"/>
          </p15:clr>
        </p15:guide>
        <p15:guide id="4" orient="horz" pos="3929">
          <p15:clr>
            <a:srgbClr val="FBAE40"/>
          </p15:clr>
        </p15:guide>
        <p15:guide id="5" pos="3689">
          <p15:clr>
            <a:srgbClr val="FBAE40"/>
          </p15:clr>
        </p15:guide>
        <p15:guide id="6" pos="399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1104001" y="1392001"/>
            <a:ext cx="10609633" cy="914401"/>
          </a:xfrm>
        </p:spPr>
        <p:txBody>
          <a:bodyPr/>
          <a:lstStyle>
            <a:lvl1pPr>
              <a:lnSpc>
                <a:spcPts val="6933"/>
              </a:lnSpc>
              <a:defRPr sz="6667">
                <a:latin typeface="Gill Sans Nova Light" panose="020B0302020104020203" pitchFamily="34" charset="0"/>
              </a:defRPr>
            </a:lvl1pPr>
          </a:lstStyle>
          <a:p>
            <a:r>
              <a:rPr lang="en-US"/>
              <a:t>Click to edit Master title style</a:t>
            </a:r>
            <a:endParaRPr lang="en-GB"/>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1104000" y="3668518"/>
            <a:ext cx="1968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1104000" y="2787930"/>
            <a:ext cx="1968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5424816" y="3668518"/>
            <a:ext cx="1968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5424816" y="2787930"/>
            <a:ext cx="1968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7585224" y="3668518"/>
            <a:ext cx="1968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7585224" y="2787930"/>
            <a:ext cx="1968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pic>
        <p:nvPicPr>
          <p:cNvPr id="745412196" name="Rectangle 10" descr="{&quot;templafy&quot;:{&quot;id&quot;:&quot;f0ceaf4e-384c-4452-8feb-65a12d959311&quot;}}"/>
          <p:cNvPicPr>
            <a:picLocks noChangeAspect="1"/>
          </p:cNvPicPr>
          <p:nvPr/>
        </p:nvPicPr>
        <p:blipFill rotWithShape="1">
          <a:blip r:embed="rId2"/>
          <a:srcRect b="36311"/>
          <a:stretch/>
        </p:blipFill>
        <p:spPr>
          <a:xfrm>
            <a:off x="1065088" y="5397407"/>
            <a:ext cx="2961600" cy="672548"/>
          </a:xfrm>
          <a:prstGeom prst="rect">
            <a:avLst/>
          </a:prstGeom>
        </p:spPr>
      </p:pic>
      <p:sp>
        <p:nvSpPr>
          <p:cNvPr id="6" name="Text Placeholder 6">
            <a:extLst>
              <a:ext uri="{FF2B5EF4-FFF2-40B4-BE49-F238E27FC236}">
                <a16:creationId xmlns:a16="http://schemas.microsoft.com/office/drawing/2014/main" id="{13211D54-A94F-A825-EABC-DE665CF662CA}"/>
              </a:ext>
            </a:extLst>
          </p:cNvPr>
          <p:cNvSpPr>
            <a:spLocks noGrp="1"/>
          </p:cNvSpPr>
          <p:nvPr>
            <p:ph type="body" sz="quarter" idx="22"/>
          </p:nvPr>
        </p:nvSpPr>
        <p:spPr>
          <a:xfrm>
            <a:off x="9745633" y="3668518"/>
            <a:ext cx="1968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9" name="Text Placeholder 6">
            <a:extLst>
              <a:ext uri="{FF2B5EF4-FFF2-40B4-BE49-F238E27FC236}">
                <a16:creationId xmlns:a16="http://schemas.microsoft.com/office/drawing/2014/main" id="{F7F86C6B-39DC-E168-81E0-A1535A69AF04}"/>
              </a:ext>
            </a:extLst>
          </p:cNvPr>
          <p:cNvSpPr>
            <a:spLocks noGrp="1"/>
          </p:cNvSpPr>
          <p:nvPr>
            <p:ph type="body" sz="quarter" idx="23"/>
          </p:nvPr>
        </p:nvSpPr>
        <p:spPr>
          <a:xfrm>
            <a:off x="9745633" y="2787930"/>
            <a:ext cx="1968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0" name="Text Placeholder 6">
            <a:extLst>
              <a:ext uri="{FF2B5EF4-FFF2-40B4-BE49-F238E27FC236}">
                <a16:creationId xmlns:a16="http://schemas.microsoft.com/office/drawing/2014/main" id="{54A3CC8B-5936-E1E5-A078-A8F4DEA61E0D}"/>
              </a:ext>
            </a:extLst>
          </p:cNvPr>
          <p:cNvSpPr>
            <a:spLocks noGrp="1"/>
          </p:cNvSpPr>
          <p:nvPr>
            <p:ph type="body" sz="quarter" idx="24"/>
          </p:nvPr>
        </p:nvSpPr>
        <p:spPr>
          <a:xfrm>
            <a:off x="3264408" y="3668518"/>
            <a:ext cx="1968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
        <p:nvSpPr>
          <p:cNvPr id="11" name="Text Placeholder 6">
            <a:extLst>
              <a:ext uri="{FF2B5EF4-FFF2-40B4-BE49-F238E27FC236}">
                <a16:creationId xmlns:a16="http://schemas.microsoft.com/office/drawing/2014/main" id="{4CD97FC9-4703-8587-281B-BF9113358B82}"/>
              </a:ext>
            </a:extLst>
          </p:cNvPr>
          <p:cNvSpPr>
            <a:spLocks noGrp="1"/>
          </p:cNvSpPr>
          <p:nvPr>
            <p:ph type="body" sz="quarter" idx="25"/>
          </p:nvPr>
        </p:nvSpPr>
        <p:spPr>
          <a:xfrm>
            <a:off x="3264408" y="2787930"/>
            <a:ext cx="1968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US"/>
              <a:t>Click to edit Master text styles</a:t>
            </a:r>
          </a:p>
        </p:txBody>
      </p:sp>
    </p:spTree>
    <p:extLst>
      <p:ext uri="{BB962C8B-B14F-4D97-AF65-F5344CB8AC3E}">
        <p14:creationId xmlns:p14="http://schemas.microsoft.com/office/powerpoint/2010/main" val="378389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E376-FADB-5CFA-47F0-4CEB4808D50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de-DE"/>
          </a:p>
        </p:txBody>
      </p:sp>
      <p:sp>
        <p:nvSpPr>
          <p:cNvPr id="3" name="Slide Number Placeholder 2">
            <a:extLst>
              <a:ext uri="{FF2B5EF4-FFF2-40B4-BE49-F238E27FC236}">
                <a16:creationId xmlns:a16="http://schemas.microsoft.com/office/drawing/2014/main" id="{BAF3A446-EFE7-8853-98EF-39D53962BFE2}"/>
              </a:ext>
            </a:extLst>
          </p:cNvPr>
          <p:cNvSpPr>
            <a:spLocks noGrp="1"/>
          </p:cNvSpPr>
          <p:nvPr>
            <p:ph type="sldNum" sz="quarter" idx="10"/>
          </p:nvPr>
        </p:nvSpPr>
        <p:spPr/>
        <p:txBody>
          <a:bodyPr/>
          <a:lstStyle/>
          <a:p>
            <a:fld id="{7559FC98-AF75-4A00-A03C-DF9FEBF6BCB9}" type="slidenum">
              <a:rPr lang="de-CH" smtClean="0"/>
              <a:pPr/>
              <a:t>‹N°›</a:t>
            </a:fld>
            <a:endParaRPr lang="de-CH"/>
          </a:p>
        </p:txBody>
      </p:sp>
    </p:spTree>
    <p:extLst>
      <p:ext uri="{BB962C8B-B14F-4D97-AF65-F5344CB8AC3E}">
        <p14:creationId xmlns:p14="http://schemas.microsoft.com/office/powerpoint/2010/main" val="27993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416CC-87BE-764A-BE7B-6010698AC9D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5DDE594-ABC6-BB45-856D-D797FD29DBA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BE5C41-2885-C049-A3EC-9EDA3DED16BF}"/>
              </a:ext>
            </a:extLst>
          </p:cNvPr>
          <p:cNvSpPr>
            <a:spLocks noGrp="1"/>
          </p:cNvSpPr>
          <p:nvPr>
            <p:ph type="dt" sz="half" idx="10"/>
          </p:nvPr>
        </p:nvSpPr>
        <p:spPr/>
        <p:txBody>
          <a:bodyPr/>
          <a:lstStyle/>
          <a:p>
            <a:r>
              <a:rPr lang="de-DE"/>
              <a:t>11.12.2024</a:t>
            </a:r>
          </a:p>
        </p:txBody>
      </p:sp>
      <p:sp>
        <p:nvSpPr>
          <p:cNvPr id="5" name="Fußzeilenplatzhalter 4">
            <a:extLst>
              <a:ext uri="{FF2B5EF4-FFF2-40B4-BE49-F238E27FC236}">
                <a16:creationId xmlns:a16="http://schemas.microsoft.com/office/drawing/2014/main" id="{1DEA1B62-1C92-9645-A857-0B1E0967A1F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1D8CB7-B18D-4846-AD8A-37FD50CE9477}"/>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3909014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0AE0DD-EDCE-F64A-8966-0B02115E65E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146A1FB-FC8E-A745-8698-557BE11E9E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4AD40F4-A670-0248-A1BF-B26FD028760C}"/>
              </a:ext>
            </a:extLst>
          </p:cNvPr>
          <p:cNvSpPr>
            <a:spLocks noGrp="1"/>
          </p:cNvSpPr>
          <p:nvPr>
            <p:ph type="dt" sz="half" idx="10"/>
          </p:nvPr>
        </p:nvSpPr>
        <p:spPr/>
        <p:txBody>
          <a:bodyPr/>
          <a:lstStyle/>
          <a:p>
            <a:r>
              <a:rPr lang="de-DE"/>
              <a:t>11.12.2024</a:t>
            </a:r>
          </a:p>
        </p:txBody>
      </p:sp>
      <p:sp>
        <p:nvSpPr>
          <p:cNvPr id="5" name="Fußzeilenplatzhalter 4">
            <a:extLst>
              <a:ext uri="{FF2B5EF4-FFF2-40B4-BE49-F238E27FC236}">
                <a16:creationId xmlns:a16="http://schemas.microsoft.com/office/drawing/2014/main" id="{B839976F-A55A-D045-A5DE-8E63B861BA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0A3F47-A59D-6D4B-A875-DB81B27AF5CD}"/>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119760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EF3CF3-5180-F744-8E7C-09BFDD3A876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1F830FB-A2C5-DE44-88B0-9999590C51F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B1EDCCA-D830-CE41-BEAC-7B03C2F92AC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0765B8D-5204-4545-BE7F-834DB328FC42}"/>
              </a:ext>
            </a:extLst>
          </p:cNvPr>
          <p:cNvSpPr>
            <a:spLocks noGrp="1"/>
          </p:cNvSpPr>
          <p:nvPr>
            <p:ph type="dt" sz="half" idx="10"/>
          </p:nvPr>
        </p:nvSpPr>
        <p:spPr/>
        <p:txBody>
          <a:bodyPr/>
          <a:lstStyle/>
          <a:p>
            <a:r>
              <a:rPr lang="de-DE"/>
              <a:t>11.12.2024</a:t>
            </a:r>
          </a:p>
        </p:txBody>
      </p:sp>
      <p:sp>
        <p:nvSpPr>
          <p:cNvPr id="6" name="Fußzeilenplatzhalter 5">
            <a:extLst>
              <a:ext uri="{FF2B5EF4-FFF2-40B4-BE49-F238E27FC236}">
                <a16:creationId xmlns:a16="http://schemas.microsoft.com/office/drawing/2014/main" id="{868618C1-544E-2440-A644-038E67A6076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12195C1-F525-3741-BDE2-85853FEB635F}"/>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253253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F9C50-A0C4-B54A-B254-F2FEEF50757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2543F3B-C66D-F84C-81C1-BBA97F48E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1A891DD-465A-5E47-B00B-D91D2CDA1ED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C57ECD-3809-CD40-A116-EBFB4BE59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F730736-3156-E54F-8410-A678E7D4FF5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2D4B7D2-A716-2641-B705-873B03562408}"/>
              </a:ext>
            </a:extLst>
          </p:cNvPr>
          <p:cNvSpPr>
            <a:spLocks noGrp="1"/>
          </p:cNvSpPr>
          <p:nvPr>
            <p:ph type="dt" sz="half" idx="10"/>
          </p:nvPr>
        </p:nvSpPr>
        <p:spPr/>
        <p:txBody>
          <a:bodyPr/>
          <a:lstStyle/>
          <a:p>
            <a:r>
              <a:rPr lang="de-DE"/>
              <a:t>11.12.2024</a:t>
            </a:r>
          </a:p>
        </p:txBody>
      </p:sp>
      <p:sp>
        <p:nvSpPr>
          <p:cNvPr id="8" name="Fußzeilenplatzhalter 7">
            <a:extLst>
              <a:ext uri="{FF2B5EF4-FFF2-40B4-BE49-F238E27FC236}">
                <a16:creationId xmlns:a16="http://schemas.microsoft.com/office/drawing/2014/main" id="{776179BC-A7EB-3248-8CAE-594062956D7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309F355-84FF-1C4A-8229-FEB7DD3B309F}"/>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207029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8B532-9861-534E-A1C5-7D1CE16B6CB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3A5A869-15E0-9A4B-A92E-C5DEBFA23A6C}"/>
              </a:ext>
            </a:extLst>
          </p:cNvPr>
          <p:cNvSpPr>
            <a:spLocks noGrp="1"/>
          </p:cNvSpPr>
          <p:nvPr>
            <p:ph type="dt" sz="half" idx="10"/>
          </p:nvPr>
        </p:nvSpPr>
        <p:spPr/>
        <p:txBody>
          <a:bodyPr/>
          <a:lstStyle/>
          <a:p>
            <a:r>
              <a:rPr lang="de-DE"/>
              <a:t>11.12.2024</a:t>
            </a:r>
          </a:p>
        </p:txBody>
      </p:sp>
      <p:sp>
        <p:nvSpPr>
          <p:cNvPr id="4" name="Fußzeilenplatzhalter 3">
            <a:extLst>
              <a:ext uri="{FF2B5EF4-FFF2-40B4-BE49-F238E27FC236}">
                <a16:creationId xmlns:a16="http://schemas.microsoft.com/office/drawing/2014/main" id="{DAF39FED-4D10-EF4B-9A24-CAFA2E4A9C5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D60A3C7-EA72-4B4B-B0BB-229355B25CD5}"/>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271807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CACB2F-F46F-1B4F-A1F9-9DDB13F96045}"/>
              </a:ext>
            </a:extLst>
          </p:cNvPr>
          <p:cNvSpPr>
            <a:spLocks noGrp="1"/>
          </p:cNvSpPr>
          <p:nvPr>
            <p:ph type="dt" sz="half" idx="10"/>
          </p:nvPr>
        </p:nvSpPr>
        <p:spPr/>
        <p:txBody>
          <a:bodyPr/>
          <a:lstStyle/>
          <a:p>
            <a:r>
              <a:rPr lang="de-DE"/>
              <a:t>11.12.2024</a:t>
            </a:r>
          </a:p>
        </p:txBody>
      </p:sp>
      <p:sp>
        <p:nvSpPr>
          <p:cNvPr id="3" name="Fußzeilenplatzhalter 2">
            <a:extLst>
              <a:ext uri="{FF2B5EF4-FFF2-40B4-BE49-F238E27FC236}">
                <a16:creationId xmlns:a16="http://schemas.microsoft.com/office/drawing/2014/main" id="{91910193-587B-B34D-820C-51BD04AB059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A08E3E3-DEB3-A34B-837C-EB4F6120A986}"/>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127065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5941B9-FF9D-874E-9FCC-FA4876AAEE6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7DE631E-7B96-854C-94C6-BC651CBFB1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7EFD428-BFC9-1146-9635-37CDE1CF4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B5DE949-4640-D64F-9BDA-7C52A06C4E00}"/>
              </a:ext>
            </a:extLst>
          </p:cNvPr>
          <p:cNvSpPr>
            <a:spLocks noGrp="1"/>
          </p:cNvSpPr>
          <p:nvPr>
            <p:ph type="dt" sz="half" idx="10"/>
          </p:nvPr>
        </p:nvSpPr>
        <p:spPr/>
        <p:txBody>
          <a:bodyPr/>
          <a:lstStyle/>
          <a:p>
            <a:r>
              <a:rPr lang="de-DE"/>
              <a:t>11.12.2024</a:t>
            </a:r>
          </a:p>
        </p:txBody>
      </p:sp>
      <p:sp>
        <p:nvSpPr>
          <p:cNvPr id="6" name="Fußzeilenplatzhalter 5">
            <a:extLst>
              <a:ext uri="{FF2B5EF4-FFF2-40B4-BE49-F238E27FC236}">
                <a16:creationId xmlns:a16="http://schemas.microsoft.com/office/drawing/2014/main" id="{021B5D21-164F-A943-B010-547324C0FF9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D081866-CB76-C345-9B13-AA15CBAEE3C7}"/>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230822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4E8CE5-18FC-954F-A2B1-7CD28AE30FA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8473436-5616-794C-BAB1-CC8A39AA0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9E1B86B-6ED6-4445-A703-3949EB90B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82307A1-D9EC-6B43-8865-49169D40FB6E}"/>
              </a:ext>
            </a:extLst>
          </p:cNvPr>
          <p:cNvSpPr>
            <a:spLocks noGrp="1"/>
          </p:cNvSpPr>
          <p:nvPr>
            <p:ph type="dt" sz="half" idx="10"/>
          </p:nvPr>
        </p:nvSpPr>
        <p:spPr/>
        <p:txBody>
          <a:bodyPr/>
          <a:lstStyle/>
          <a:p>
            <a:r>
              <a:rPr lang="de-DE"/>
              <a:t>11.12.2024</a:t>
            </a:r>
          </a:p>
        </p:txBody>
      </p:sp>
      <p:sp>
        <p:nvSpPr>
          <p:cNvPr id="6" name="Fußzeilenplatzhalter 5">
            <a:extLst>
              <a:ext uri="{FF2B5EF4-FFF2-40B4-BE49-F238E27FC236}">
                <a16:creationId xmlns:a16="http://schemas.microsoft.com/office/drawing/2014/main" id="{F88F8255-CE45-8243-A181-4846636B901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A782B7B-FBFC-2145-9771-8CB60E755932}"/>
              </a:ext>
            </a:extLst>
          </p:cNvPr>
          <p:cNvSpPr>
            <a:spLocks noGrp="1"/>
          </p:cNvSpPr>
          <p:nvPr>
            <p:ph type="sldNum" sz="quarter" idx="12"/>
          </p:nvPr>
        </p:nvSpPr>
        <p:spPr/>
        <p:txBody>
          <a:bodyPr/>
          <a:lstStyle/>
          <a:p>
            <a:fld id="{8EC7D718-3B2A-6941-91A5-107956357060}" type="slidenum">
              <a:rPr lang="de-DE" smtClean="0"/>
              <a:t>‹N°›</a:t>
            </a:fld>
            <a:endParaRPr lang="de-DE"/>
          </a:p>
        </p:txBody>
      </p:sp>
    </p:spTree>
    <p:extLst>
      <p:ext uri="{BB962C8B-B14F-4D97-AF65-F5344CB8AC3E}">
        <p14:creationId xmlns:p14="http://schemas.microsoft.com/office/powerpoint/2010/main" val="28482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BC7BD25-BA99-F7E7-C26F-90AE31271F58}"/>
              </a:ext>
            </a:extLst>
          </p:cNvPr>
          <p:cNvGraphicFramePr>
            <a:graphicFrameLocks noChangeAspect="1"/>
          </p:cNvGraphicFramePr>
          <p:nvPr userDrawn="1">
            <p:custDataLst>
              <p:tags r:id="rId16"/>
            </p:custDataLst>
            <p:extLst>
              <p:ext uri="{D42A27DB-BD31-4B8C-83A1-F6EECF244321}">
                <p14:modId xmlns:p14="http://schemas.microsoft.com/office/powerpoint/2010/main" val="41002377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8" name="think-cell data - do not delete" hidden="1">
                        <a:extLst>
                          <a:ext uri="{FF2B5EF4-FFF2-40B4-BE49-F238E27FC236}">
                            <a16:creationId xmlns:a16="http://schemas.microsoft.com/office/drawing/2014/main" id="{1BC7BD25-BA99-F7E7-C26F-90AE31271F58}"/>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64E50F34-5EC2-5E48-BCDD-90FF03417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0F2D1A58-AAF9-4B45-9728-F8E382A6F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A6FEF5B-A495-2446-BF8F-F6BD6495D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11.12.2024</a:t>
            </a:r>
          </a:p>
        </p:txBody>
      </p:sp>
      <p:sp>
        <p:nvSpPr>
          <p:cNvPr id="5" name="Fußzeilenplatzhalter 4">
            <a:extLst>
              <a:ext uri="{FF2B5EF4-FFF2-40B4-BE49-F238E27FC236}">
                <a16:creationId xmlns:a16="http://schemas.microsoft.com/office/drawing/2014/main" id="{C663E3A9-2765-9A44-A743-0391DBA300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4F2CE351-AB3E-7242-8F0B-0181A9484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7D718-3B2A-6941-91A5-107956357060}" type="slidenum">
              <a:rPr lang="de-DE" smtClean="0"/>
              <a:t>‹N°›</a:t>
            </a:fld>
            <a:endParaRPr lang="de-DE"/>
          </a:p>
        </p:txBody>
      </p:sp>
    </p:spTree>
    <p:extLst>
      <p:ext uri="{BB962C8B-B14F-4D97-AF65-F5344CB8AC3E}">
        <p14:creationId xmlns:p14="http://schemas.microsoft.com/office/powerpoint/2010/main" val="189913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3.bin"/><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3.xml"/><Relationship Id="rId21" Type="http://schemas.openxmlformats.org/officeDocument/2006/relationships/slide" Target="slide6.xm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slideLayout" Target="../slideLayouts/slideLayout12.xml"/><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emf"/><Relationship Id="rId15" Type="http://schemas.openxmlformats.org/officeDocument/2006/relationships/slide" Target="slide4.xml"/><Relationship Id="rId10" Type="http://schemas.openxmlformats.org/officeDocument/2006/relationships/image" Target="../media/image17.png"/><Relationship Id="rId19" Type="http://schemas.openxmlformats.org/officeDocument/2006/relationships/image" Target="../media/image22.png"/><Relationship Id="rId4" Type="http://schemas.openxmlformats.org/officeDocument/2006/relationships/oleObject" Target="../embeddings/oleObject4.bin"/><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4.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6.bin"/><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5.xml"/><Relationship Id="rId7"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4.emf"/><Relationship Id="rId10" Type="http://schemas.openxmlformats.org/officeDocument/2006/relationships/image" Target="../media/image39.png"/><Relationship Id="rId4" Type="http://schemas.openxmlformats.org/officeDocument/2006/relationships/oleObject" Target="../embeddings/oleObject8.bin"/><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6.xml"/><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oleObject" Target="../embeddings/oleObject9.bin"/><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7.xml"/><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41.png"/><Relationship Id="rId11" Type="http://schemas.openxmlformats.org/officeDocument/2006/relationships/image" Target="../media/image48.png"/><Relationship Id="rId5" Type="http://schemas.openxmlformats.org/officeDocument/2006/relationships/image" Target="../media/image45.emf"/><Relationship Id="rId10" Type="http://schemas.openxmlformats.org/officeDocument/2006/relationships/image" Target="../media/image47.png"/><Relationship Id="rId4" Type="http://schemas.openxmlformats.org/officeDocument/2006/relationships/oleObject" Target="../embeddings/oleObject10.bin"/><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DCFB89A-03C6-B64D-CECA-2AE5914F53A6}"/>
              </a:ext>
            </a:extLst>
          </p:cNvPr>
          <p:cNvGraphicFramePr>
            <a:graphicFrameLocks noChangeAspect="1"/>
          </p:cNvGraphicFramePr>
          <p:nvPr>
            <p:custDataLst>
              <p:tags r:id="rId1"/>
            </p:custDataLst>
            <p:extLst>
              <p:ext uri="{D42A27DB-BD31-4B8C-83A1-F6EECF244321}">
                <p14:modId xmlns:p14="http://schemas.microsoft.com/office/powerpoint/2010/main" val="8334752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ADCFB89A-03C6-B64D-CECA-2AE5914F53A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6" name="Picture 5" descr="Morocco reveals a look at the world's biggest football stadium | Euronews">
            <a:extLst>
              <a:ext uri="{FF2B5EF4-FFF2-40B4-BE49-F238E27FC236}">
                <a16:creationId xmlns:a16="http://schemas.microsoft.com/office/drawing/2014/main" id="{567DFA9D-FC84-0922-06D7-1DD9082FC52D}"/>
              </a:ext>
            </a:extLst>
          </p:cNvPr>
          <p:cNvPicPr>
            <a:picLocks noChangeAspect="1" noChangeArrowheads="1"/>
          </p:cNvPicPr>
          <p:nvPr/>
        </p:nvPicPr>
        <p:blipFill>
          <a:blip r:embed="rId6">
            <a:alphaModFix amt="75000"/>
            <a:extLst>
              <a:ext uri="{BEBA8EAE-BF5A-486C-A8C5-ECC9F3942E4B}">
                <a14:imgProps xmlns:a14="http://schemas.microsoft.com/office/drawing/2010/main">
                  <a14:imgLayer r:embed="rId7">
                    <a14:imgEffect>
                      <a14:saturation sat="120000"/>
                    </a14:imgEffect>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D4E8E050-A3C9-B668-F6AF-0CD5FDA6A1C1}"/>
              </a:ext>
            </a:extLst>
          </p:cNvPr>
          <p:cNvSpPr txBox="1">
            <a:spLocks/>
          </p:cNvSpPr>
          <p:nvPr/>
        </p:nvSpPr>
        <p:spPr>
          <a:xfrm>
            <a:off x="914400" y="3911892"/>
            <a:ext cx="10363200" cy="584775"/>
          </a:xfrm>
          <a:prstGeom prst="rect">
            <a:avLst/>
          </a:prstGeom>
        </p:spPr>
        <p:txBody>
          <a:bodyPr vert="horz" lIns="0" tIns="45720" rIns="91440" bIns="45720" rtlCol="0" anchor="b">
            <a:spAutoFit/>
          </a:bodyPr>
          <a:lstStyle>
            <a:lvl1pPr algn="l" defTabSz="457200" rtl="0" eaLnBrk="1" latinLnBrk="0" hangingPunct="1">
              <a:spcBef>
                <a:spcPct val="0"/>
              </a:spcBef>
              <a:buNone/>
              <a:defRPr sz="2800" b="1" kern="1200" baseline="0">
                <a:solidFill>
                  <a:schemeClr val="tx1"/>
                </a:solidFill>
                <a:latin typeface="Arial"/>
                <a:ea typeface="+mj-ea"/>
                <a:cs typeface="Arial"/>
              </a:defRPr>
            </a:lvl1pPr>
          </a:lstStyle>
          <a:p>
            <a:r>
              <a:rPr lang="de-AT" sz="3200" err="1">
                <a:solidFill>
                  <a:schemeClr val="bg1"/>
                </a:solidFill>
                <a:effectLst/>
                <a:latin typeface="Arial" panose="020B0604020202020204" pitchFamily="34" charset="0"/>
                <a:cs typeface="Arial" panose="020B0604020202020204" pitchFamily="34" charset="0"/>
              </a:rPr>
              <a:t>Predicting</a:t>
            </a:r>
            <a:r>
              <a:rPr lang="de-AT">
                <a:solidFill>
                  <a:schemeClr val="bg1"/>
                </a:solidFill>
                <a:effectLst/>
                <a:latin typeface="Arial" panose="020B0604020202020204" pitchFamily="34" charset="0"/>
                <a:cs typeface="Arial" panose="020B0604020202020204" pitchFamily="34" charset="0"/>
              </a:rPr>
              <a:t> Swiss Super League Stadiums </a:t>
            </a:r>
            <a:r>
              <a:rPr lang="de-AT" err="1">
                <a:solidFill>
                  <a:schemeClr val="bg1"/>
                </a:solidFill>
                <a:effectLst/>
                <a:latin typeface="Arial" panose="020B0604020202020204" pitchFamily="34" charset="0"/>
                <a:cs typeface="Arial" panose="020B0604020202020204" pitchFamily="34" charset="0"/>
              </a:rPr>
              <a:t>Attendance</a:t>
            </a:r>
            <a:endParaRPr lang="de-AT">
              <a:solidFill>
                <a:schemeClr val="bg1"/>
              </a:solidFill>
              <a:latin typeface="Arial" panose="020B0604020202020204" pitchFamily="34" charset="0"/>
              <a:cs typeface="Arial" panose="020B0604020202020204" pitchFamily="34" charset="0"/>
            </a:endParaRPr>
          </a:p>
        </p:txBody>
      </p:sp>
      <p:sp>
        <p:nvSpPr>
          <p:cNvPr id="8" name="Untertitel 3">
            <a:extLst>
              <a:ext uri="{FF2B5EF4-FFF2-40B4-BE49-F238E27FC236}">
                <a16:creationId xmlns:a16="http://schemas.microsoft.com/office/drawing/2014/main" id="{D42A39BD-49C4-61E5-E09C-B23E20AF02CE}"/>
              </a:ext>
            </a:extLst>
          </p:cNvPr>
          <p:cNvSpPr txBox="1">
            <a:spLocks/>
          </p:cNvSpPr>
          <p:nvPr/>
        </p:nvSpPr>
        <p:spPr>
          <a:xfrm>
            <a:off x="914400" y="4648202"/>
            <a:ext cx="10363200" cy="369332"/>
          </a:xfrm>
          <a:prstGeom prst="rect">
            <a:avLst/>
          </a:prstGeom>
        </p:spPr>
        <p:txBody>
          <a:bodyPr vert="horz" lIns="0" tIns="45720" rIns="91440" bIns="45720" rtlCol="0">
            <a:spAutoFit/>
          </a:bodyPr>
          <a:lstStyle>
            <a:lvl1pPr marL="0" indent="0" algn="l" defTabSz="457200" rtl="0" eaLnBrk="1" latinLnBrk="0" hangingPunct="1">
              <a:spcBef>
                <a:spcPct val="20000"/>
              </a:spcBef>
              <a:buFont typeface="Arial"/>
              <a:buNone/>
              <a:defRPr sz="1400" kern="1200">
                <a:solidFill>
                  <a:schemeClr val="tx2"/>
                </a:solidFill>
                <a:latin typeface="Arial"/>
                <a:ea typeface="+mn-ea"/>
                <a:cs typeface="Arial"/>
              </a:defRPr>
            </a:lvl1pPr>
            <a:lvl2pPr marL="457200" indent="0" algn="ctr" defTabSz="457200" rtl="0" eaLnBrk="1" latinLnBrk="0" hangingPunct="1">
              <a:spcBef>
                <a:spcPct val="20000"/>
              </a:spcBef>
              <a:buFont typeface="Arial" panose="020B0604020202020204" pitchFamily="34" charset="0"/>
              <a:buNone/>
              <a:defRPr sz="14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panose="020B0604020202020204" pitchFamily="34" charset="0"/>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panose="020B0604020202020204" pitchFamily="34" charset="0"/>
              <a:buNone/>
              <a:defRPr sz="11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panose="020B0604020202020204" pitchFamily="34" charset="0"/>
              <a:buNone/>
              <a:defRPr sz="11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de-CH" sz="1800" b="1" i="0" u="none" strike="noStrike" kern="1200" cap="none" spc="0" normalizeH="0" baseline="0" noProof="0">
                <a:ln>
                  <a:noFill/>
                </a:ln>
                <a:solidFill>
                  <a:schemeClr val="bg1"/>
                </a:solidFill>
                <a:effectLst/>
                <a:uLnTx/>
                <a:uFillTx/>
                <a:latin typeface="Arial"/>
                <a:ea typeface="+mn-ea"/>
                <a:cs typeface="Arial"/>
              </a:rPr>
              <a:t>Business Analytics und Data Science </a:t>
            </a:r>
            <a:r>
              <a:rPr kumimoji="0" lang="de-CH" sz="1800" b="1" i="0" u="none" strike="noStrike" kern="1200" cap="none" spc="0" normalizeH="0" baseline="0" noProof="0" err="1">
                <a:ln>
                  <a:noFill/>
                </a:ln>
                <a:solidFill>
                  <a:schemeClr val="bg1"/>
                </a:solidFill>
                <a:effectLst/>
                <a:uLnTx/>
                <a:uFillTx/>
                <a:latin typeface="Arial"/>
                <a:ea typeface="+mn-ea"/>
                <a:cs typeface="Arial"/>
              </a:rPr>
              <a:t>Applications</a:t>
            </a:r>
            <a:r>
              <a:rPr kumimoji="0" lang="de-CH" sz="1800" b="1" i="0" u="none" strike="noStrike" kern="1200" cap="none" spc="0" normalizeH="0" baseline="0" noProof="0">
                <a:ln>
                  <a:noFill/>
                </a:ln>
                <a:solidFill>
                  <a:schemeClr val="bg1"/>
                </a:solidFill>
                <a:effectLst/>
                <a:uLnTx/>
                <a:uFillTx/>
                <a:latin typeface="Arial"/>
                <a:ea typeface="+mn-ea"/>
                <a:cs typeface="Arial"/>
              </a:rPr>
              <a:t> </a:t>
            </a:r>
            <a:r>
              <a:rPr kumimoji="0" lang="de-CH" sz="1800" b="1" i="0" u="none" strike="noStrike" kern="1200" cap="none" spc="0" normalizeH="0" baseline="0" noProof="0" err="1">
                <a:ln>
                  <a:noFill/>
                </a:ln>
                <a:solidFill>
                  <a:schemeClr val="bg1"/>
                </a:solidFill>
                <a:effectLst/>
                <a:uLnTx/>
                <a:uFillTx/>
                <a:latin typeface="Arial"/>
                <a:ea typeface="+mn-ea"/>
                <a:cs typeface="Arial"/>
              </a:rPr>
              <a:t>Capstone</a:t>
            </a:r>
            <a:r>
              <a:rPr kumimoji="0" lang="de-CH" sz="1800" b="1" i="0" u="none" strike="noStrike" kern="1200" cap="none" spc="0" normalizeH="0" baseline="0" noProof="0">
                <a:ln>
                  <a:noFill/>
                </a:ln>
                <a:solidFill>
                  <a:schemeClr val="bg1"/>
                </a:solidFill>
                <a:effectLst/>
                <a:uLnTx/>
                <a:uFillTx/>
                <a:latin typeface="Arial"/>
                <a:ea typeface="+mn-ea"/>
                <a:cs typeface="Arial"/>
              </a:rPr>
              <a:t> Project (Group 11) – HS24</a:t>
            </a:r>
          </a:p>
        </p:txBody>
      </p:sp>
      <p:cxnSp>
        <p:nvCxnSpPr>
          <p:cNvPr id="9" name="Gerade Verbindung 12">
            <a:extLst>
              <a:ext uri="{FF2B5EF4-FFF2-40B4-BE49-F238E27FC236}">
                <a16:creationId xmlns:a16="http://schemas.microsoft.com/office/drawing/2014/main" id="{26DE68C1-B5A8-E755-DD24-9AEFE560EE68}"/>
              </a:ext>
            </a:extLst>
          </p:cNvPr>
          <p:cNvCxnSpPr/>
          <p:nvPr/>
        </p:nvCxnSpPr>
        <p:spPr>
          <a:xfrm>
            <a:off x="914400" y="4540741"/>
            <a:ext cx="10363200" cy="0"/>
          </a:xfrm>
          <a:prstGeom prst="line">
            <a:avLst/>
          </a:prstGeom>
          <a:noFill/>
          <a:ln w="38100" cap="flat" cmpd="sng" algn="ctr">
            <a:solidFill>
              <a:schemeClr val="bg1"/>
            </a:solidFill>
            <a:prstDash val="solid"/>
          </a:ln>
          <a:effectLst/>
        </p:spPr>
      </p:cxnSp>
      <p:sp>
        <p:nvSpPr>
          <p:cNvPr id="10" name="Textfeld 38">
            <a:extLst>
              <a:ext uri="{FF2B5EF4-FFF2-40B4-BE49-F238E27FC236}">
                <a16:creationId xmlns:a16="http://schemas.microsoft.com/office/drawing/2014/main" id="{8F14F662-E7CE-2BB0-C701-651A289F5680}"/>
              </a:ext>
            </a:extLst>
          </p:cNvPr>
          <p:cNvSpPr txBox="1"/>
          <p:nvPr/>
        </p:nvSpPr>
        <p:spPr>
          <a:xfrm>
            <a:off x="2003543" y="6219487"/>
            <a:ext cx="1866217" cy="338554"/>
          </a:xfrm>
          <a:prstGeom prst="rect">
            <a:avLst/>
          </a:prstGeom>
        </p:spPr>
        <p:txBody>
          <a:bodyPr vert="horz" wrap="square" rtlCol="0">
            <a:spAutoFit/>
          </a:bodyPr>
          <a:lstStyle/>
          <a:p>
            <a:pPr algn="ctr"/>
            <a:r>
              <a:rPr lang="en-US" sz="1600" b="1" kern="900">
                <a:solidFill>
                  <a:schemeClr val="bg1"/>
                </a:solidFill>
                <a:latin typeface="Raleway"/>
                <a:cs typeface="Raleway"/>
              </a:rPr>
              <a:t>Victor Thijs</a:t>
            </a:r>
            <a:endParaRPr lang="en-US" sz="1000" kern="900">
              <a:solidFill>
                <a:schemeClr val="bg1"/>
              </a:solidFill>
              <a:latin typeface="Raleway"/>
              <a:cs typeface="Raleway"/>
            </a:endParaRPr>
          </a:p>
        </p:txBody>
      </p:sp>
      <p:sp>
        <p:nvSpPr>
          <p:cNvPr id="11" name="Textfeld 39">
            <a:extLst>
              <a:ext uri="{FF2B5EF4-FFF2-40B4-BE49-F238E27FC236}">
                <a16:creationId xmlns:a16="http://schemas.microsoft.com/office/drawing/2014/main" id="{57D86498-4AC6-BC17-D47D-232D468DB547}"/>
              </a:ext>
            </a:extLst>
          </p:cNvPr>
          <p:cNvSpPr txBox="1"/>
          <p:nvPr/>
        </p:nvSpPr>
        <p:spPr>
          <a:xfrm>
            <a:off x="3999026" y="6211793"/>
            <a:ext cx="2143537" cy="338554"/>
          </a:xfrm>
          <a:prstGeom prst="rect">
            <a:avLst/>
          </a:prstGeom>
        </p:spPr>
        <p:txBody>
          <a:bodyPr vert="horz" wrap="none" rtlCol="0">
            <a:spAutoFit/>
          </a:bodyPr>
          <a:lstStyle/>
          <a:p>
            <a:pPr algn="ctr"/>
            <a:r>
              <a:rPr lang="de-DE" sz="1600" b="1" kern="900">
                <a:solidFill>
                  <a:schemeClr val="bg1"/>
                </a:solidFill>
                <a:latin typeface="Raleway"/>
                <a:cs typeface="Raleway"/>
              </a:rPr>
              <a:t>Tobias Blankenagel</a:t>
            </a:r>
            <a:endParaRPr lang="de-DE" sz="1050" kern="900">
              <a:solidFill>
                <a:schemeClr val="bg1"/>
              </a:solidFill>
              <a:latin typeface="Raleway"/>
              <a:cs typeface="Raleway"/>
            </a:endParaRPr>
          </a:p>
        </p:txBody>
      </p:sp>
      <p:sp>
        <p:nvSpPr>
          <p:cNvPr id="12" name="Textfeld 40">
            <a:extLst>
              <a:ext uri="{FF2B5EF4-FFF2-40B4-BE49-F238E27FC236}">
                <a16:creationId xmlns:a16="http://schemas.microsoft.com/office/drawing/2014/main" id="{D665D1C4-F4AA-B541-557B-2CAFDFC3F00A}"/>
              </a:ext>
            </a:extLst>
          </p:cNvPr>
          <p:cNvSpPr txBox="1"/>
          <p:nvPr/>
        </p:nvSpPr>
        <p:spPr>
          <a:xfrm>
            <a:off x="6384016" y="6219487"/>
            <a:ext cx="1596912" cy="338554"/>
          </a:xfrm>
          <a:prstGeom prst="rect">
            <a:avLst/>
          </a:prstGeom>
        </p:spPr>
        <p:txBody>
          <a:bodyPr vert="horz" wrap="none" rtlCol="0">
            <a:spAutoFit/>
          </a:bodyPr>
          <a:lstStyle/>
          <a:p>
            <a:pPr algn="ctr"/>
            <a:r>
              <a:rPr lang="en-US" sz="1600" b="1" kern="900">
                <a:solidFill>
                  <a:schemeClr val="bg1"/>
                </a:solidFill>
                <a:latin typeface="Raleway"/>
                <a:cs typeface="Raleway"/>
              </a:rPr>
              <a:t>Clément </a:t>
            </a:r>
            <a:r>
              <a:rPr lang="en-US" sz="1600" b="1" kern="900" err="1">
                <a:solidFill>
                  <a:schemeClr val="bg1"/>
                </a:solidFill>
                <a:latin typeface="Raleway"/>
                <a:cs typeface="Raleway"/>
              </a:rPr>
              <a:t>Durix</a:t>
            </a:r>
            <a:endParaRPr lang="en-US" sz="1000" kern="900">
              <a:solidFill>
                <a:schemeClr val="bg1"/>
              </a:solidFill>
              <a:latin typeface="Raleway"/>
              <a:cs typeface="Raleway"/>
            </a:endParaRPr>
          </a:p>
        </p:txBody>
      </p:sp>
      <p:sp>
        <p:nvSpPr>
          <p:cNvPr id="13" name="Textfeld 44">
            <a:extLst>
              <a:ext uri="{FF2B5EF4-FFF2-40B4-BE49-F238E27FC236}">
                <a16:creationId xmlns:a16="http://schemas.microsoft.com/office/drawing/2014/main" id="{6C37FCF8-7D83-41BA-2D4C-59A13F858C83}"/>
              </a:ext>
            </a:extLst>
          </p:cNvPr>
          <p:cNvSpPr txBox="1"/>
          <p:nvPr/>
        </p:nvSpPr>
        <p:spPr>
          <a:xfrm>
            <a:off x="8388015" y="6219487"/>
            <a:ext cx="1866217" cy="338554"/>
          </a:xfrm>
          <a:prstGeom prst="rect">
            <a:avLst/>
          </a:prstGeom>
        </p:spPr>
        <p:txBody>
          <a:bodyPr vert="horz" wrap="none" rtlCol="0">
            <a:spAutoFit/>
          </a:bodyPr>
          <a:lstStyle/>
          <a:p>
            <a:pPr algn="ctr"/>
            <a:r>
              <a:rPr lang="en-US" sz="1600" b="1" kern="900">
                <a:solidFill>
                  <a:schemeClr val="bg1"/>
                </a:solidFill>
                <a:latin typeface="Raleway"/>
                <a:cs typeface="Raleway"/>
              </a:rPr>
              <a:t>Vincent Neuhaus</a:t>
            </a:r>
            <a:endParaRPr lang="en-US" sz="1000" kern="900">
              <a:solidFill>
                <a:schemeClr val="bg1"/>
              </a:solidFill>
              <a:latin typeface="Raleway"/>
              <a:cs typeface="Raleway"/>
            </a:endParaRPr>
          </a:p>
        </p:txBody>
      </p:sp>
    </p:spTree>
    <p:extLst>
      <p:ext uri="{BB962C8B-B14F-4D97-AF65-F5344CB8AC3E}">
        <p14:creationId xmlns:p14="http://schemas.microsoft.com/office/powerpoint/2010/main" val="3139765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2282DD2-5CC6-EBFC-37A5-2F1D299A4FBD}"/>
              </a:ext>
            </a:extLst>
          </p:cNvPr>
          <p:cNvGraphicFramePr>
            <a:graphicFrameLocks noChangeAspect="1"/>
          </p:cNvGraphicFramePr>
          <p:nvPr>
            <p:custDataLst>
              <p:tags r:id="rId1"/>
            </p:custDataLst>
            <p:extLst>
              <p:ext uri="{D42A27DB-BD31-4B8C-83A1-F6EECF244321}">
                <p14:modId xmlns:p14="http://schemas.microsoft.com/office/powerpoint/2010/main" val="32603186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2282DD2-5CC6-EBFC-37A5-2F1D299A4FB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9" name="Freeform 18">
            <a:extLst>
              <a:ext uri="{FF2B5EF4-FFF2-40B4-BE49-F238E27FC236}">
                <a16:creationId xmlns:a16="http://schemas.microsoft.com/office/drawing/2014/main" id="{6FACC727-774E-C852-EBE8-9CC1CC6B8B71}"/>
              </a:ext>
            </a:extLst>
          </p:cNvPr>
          <p:cNvSpPr>
            <a:spLocks noChangeAspect="1"/>
          </p:cNvSpPr>
          <p:nvPr/>
        </p:nvSpPr>
        <p:spPr>
          <a:xfrm>
            <a:off x="5794565" y="0"/>
            <a:ext cx="7364226" cy="68760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B481DBA-3022-BB28-0EFC-50996AFEB139}"/>
              </a:ext>
            </a:extLst>
          </p:cNvPr>
          <p:cNvSpPr txBox="1">
            <a:spLocks/>
          </p:cNvSpPr>
          <p:nvPr/>
        </p:nvSpPr>
        <p:spPr>
          <a:xfrm>
            <a:off x="512381" y="1829920"/>
            <a:ext cx="3836591" cy="914401"/>
          </a:xfrm>
          <a:prstGeom prst="rect">
            <a:avLst/>
          </a:prstGeom>
        </p:spPr>
        <p:txBody>
          <a:bodyPr vert="horz"/>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sz="5400" b="1" err="1">
                <a:latin typeface="Calibri Light" panose="020F0302020204030204" pitchFamily="34" charset="0"/>
                <a:cs typeface="Calibri Light" panose="020F0302020204030204" pitchFamily="34" charset="0"/>
              </a:rPr>
              <a:t>Thank</a:t>
            </a:r>
            <a:r>
              <a:rPr lang="de-CH" sz="5400" b="1">
                <a:latin typeface="Calibri Light" panose="020F0302020204030204" pitchFamily="34" charset="0"/>
                <a:cs typeface="Calibri Light" panose="020F0302020204030204" pitchFamily="34" charset="0"/>
              </a:rPr>
              <a:t> </a:t>
            </a:r>
            <a:r>
              <a:rPr lang="de-CH" sz="5400" b="1" err="1">
                <a:latin typeface="Calibri Light" panose="020F0302020204030204" pitchFamily="34" charset="0"/>
                <a:cs typeface="Calibri Light" panose="020F0302020204030204" pitchFamily="34" charset="0"/>
              </a:rPr>
              <a:t>you</a:t>
            </a:r>
            <a:r>
              <a:rPr lang="de-CH" sz="5400" b="1">
                <a:latin typeface="Calibri Light" panose="020F0302020204030204" pitchFamily="34" charset="0"/>
                <a:cs typeface="Calibri Light" panose="020F0302020204030204" pitchFamily="34" charset="0"/>
              </a:rPr>
              <a:t>!</a:t>
            </a:r>
          </a:p>
        </p:txBody>
      </p:sp>
      <p:sp>
        <p:nvSpPr>
          <p:cNvPr id="7" name="Text Placeholder 25">
            <a:extLst>
              <a:ext uri="{FF2B5EF4-FFF2-40B4-BE49-F238E27FC236}">
                <a16:creationId xmlns:a16="http://schemas.microsoft.com/office/drawing/2014/main" id="{DB1DC150-2C0F-58E1-AD17-C9720229358A}"/>
              </a:ext>
            </a:extLst>
          </p:cNvPr>
          <p:cNvSpPr txBox="1">
            <a:spLocks/>
          </p:cNvSpPr>
          <p:nvPr/>
        </p:nvSpPr>
        <p:spPr>
          <a:xfrm>
            <a:off x="2018505" y="4335914"/>
            <a:ext cx="1409814" cy="1149625"/>
          </a:xfrm>
          <a:prstGeom prst="rect">
            <a:avLst/>
          </a:prstGeom>
        </p:spPr>
        <p:txBody>
          <a:bodyPr vert="horz" lIns="0" tIns="0" rIns="0" bIns="0" rtlCol="0" anchor="t">
            <a:noAutofit/>
          </a:bodyPr>
          <a:lstStyle>
            <a:lvl1pPr marL="0" indent="0" algn="l" defTabSz="914377" rtl="0" eaLnBrk="1" latinLnBrk="0" hangingPunct="1">
              <a:lnSpc>
                <a:spcPts val="1867"/>
              </a:lnSpc>
              <a:spcBef>
                <a:spcPts val="0"/>
              </a:spcBef>
              <a:buFont typeface="Arial" panose="020B0604020202020204" pitchFamily="34" charset="0"/>
              <a:buNone/>
              <a:defRPr sz="1333"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DE" sz="1200">
                <a:latin typeface="Calibri Light"/>
                <a:ea typeface="Calibri" panose="020F0502020204030204" pitchFamily="34" charset="0"/>
                <a:cs typeface="Calibri Light"/>
              </a:rPr>
              <a:t>22-605-737</a:t>
            </a:r>
            <a:endParaRPr lang="de-DE" sz="1200">
              <a:effectLst/>
              <a:latin typeface="Calibri Light" panose="020F0302020204030204" pitchFamily="34" charset="0"/>
              <a:ea typeface="Calibri" panose="020F0502020204030204" pitchFamily="34" charset="0"/>
              <a:cs typeface="Calibri Light" panose="020F0302020204030204" pitchFamily="34" charset="0"/>
            </a:endParaRPr>
          </a:p>
          <a:p>
            <a:r>
              <a:rPr lang="de-CH" sz="1200" err="1">
                <a:latin typeface="Calibri Light" panose="020F0302020204030204" pitchFamily="34" charset="0"/>
                <a:cs typeface="Calibri Light" panose="020F0302020204030204" pitchFamily="34" charset="0"/>
              </a:rPr>
              <a:t>tobias.blankenagel</a:t>
            </a:r>
            <a:r>
              <a:rPr lang="de-CH" sz="1200">
                <a:latin typeface="Calibri Light" panose="020F0302020204030204" pitchFamily="34" charset="0"/>
                <a:cs typeface="Calibri Light" panose="020F0302020204030204" pitchFamily="34" charset="0"/>
              </a:rPr>
              <a:t>@</a:t>
            </a:r>
            <a:br>
              <a:rPr lang="de-CH" sz="1200">
                <a:latin typeface="Calibri Light" panose="020F0302020204030204" pitchFamily="34" charset="0"/>
                <a:cs typeface="Calibri Light" panose="020F0302020204030204" pitchFamily="34" charset="0"/>
              </a:rPr>
            </a:br>
            <a:r>
              <a:rPr lang="de-CH" sz="1200" err="1">
                <a:latin typeface="Calibri Light" panose="020F0302020204030204" pitchFamily="34" charset="0"/>
                <a:cs typeface="Calibri Light" panose="020F0302020204030204" pitchFamily="34" charset="0"/>
              </a:rPr>
              <a:t>student.unisg.ch</a:t>
            </a:r>
            <a:endParaRPr lang="de-CH" sz="1200">
              <a:latin typeface="Calibri Light" panose="020F0302020204030204" pitchFamily="34" charset="0"/>
              <a:cs typeface="Calibri Light" panose="020F0302020204030204" pitchFamily="34" charset="0"/>
            </a:endParaRPr>
          </a:p>
        </p:txBody>
      </p:sp>
      <p:sp>
        <p:nvSpPr>
          <p:cNvPr id="8" name="Text Placeholder 26">
            <a:extLst>
              <a:ext uri="{FF2B5EF4-FFF2-40B4-BE49-F238E27FC236}">
                <a16:creationId xmlns:a16="http://schemas.microsoft.com/office/drawing/2014/main" id="{0E7CB40D-0B33-33E1-F5E6-0D051D082E67}"/>
              </a:ext>
            </a:extLst>
          </p:cNvPr>
          <p:cNvSpPr txBox="1">
            <a:spLocks/>
          </p:cNvSpPr>
          <p:nvPr/>
        </p:nvSpPr>
        <p:spPr>
          <a:xfrm>
            <a:off x="2018043" y="3590473"/>
            <a:ext cx="1411200" cy="672548"/>
          </a:xfrm>
          <a:prstGeom prst="rect">
            <a:avLst/>
          </a:prstGeom>
        </p:spPr>
        <p:txBody>
          <a:bodyPr vert="horz" lIns="0" tIns="0" rIns="0" bIns="0" rtlCol="0" anchor="b">
            <a:noAutofit/>
          </a:bodyPr>
          <a:lstStyle>
            <a:lvl1pPr marL="0" indent="0" algn="l" defTabSz="914377" rtl="0" eaLnBrk="1" latinLnBrk="0" hangingPunct="1">
              <a:lnSpc>
                <a:spcPts val="1867"/>
              </a:lnSpc>
              <a:spcBef>
                <a:spcPts val="0"/>
              </a:spcBef>
              <a:buFont typeface="Arial" panose="020B0604020202020204" pitchFamily="34" charset="0"/>
              <a:buNone/>
              <a:defRPr sz="1867"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CH" sz="1800">
                <a:latin typeface="Calibri Light" panose="020F0302020204030204" pitchFamily="34" charset="0"/>
                <a:cs typeface="Calibri Light" panose="020F0302020204030204" pitchFamily="34" charset="0"/>
              </a:rPr>
              <a:t>Tobias Blankenagel</a:t>
            </a:r>
          </a:p>
        </p:txBody>
      </p:sp>
      <p:sp>
        <p:nvSpPr>
          <p:cNvPr id="9" name="Text Placeholder 25">
            <a:extLst>
              <a:ext uri="{FF2B5EF4-FFF2-40B4-BE49-F238E27FC236}">
                <a16:creationId xmlns:a16="http://schemas.microsoft.com/office/drawing/2014/main" id="{CFC53622-B295-95A2-6199-0E17F25E3884}"/>
              </a:ext>
            </a:extLst>
          </p:cNvPr>
          <p:cNvSpPr txBox="1">
            <a:spLocks/>
          </p:cNvSpPr>
          <p:nvPr/>
        </p:nvSpPr>
        <p:spPr>
          <a:xfrm>
            <a:off x="5029367" y="4335914"/>
            <a:ext cx="1411200" cy="1149625"/>
          </a:xfrm>
          <a:prstGeom prst="rect">
            <a:avLst/>
          </a:prstGeom>
        </p:spPr>
        <p:txBody>
          <a:bodyPr vert="horz" lIns="0" tIns="0" rIns="0" bIns="0" rtlCol="0" anchor="t">
            <a:noAutofit/>
          </a:bodyPr>
          <a:lstStyle>
            <a:lvl1pPr marL="0" indent="0" algn="l" defTabSz="914377" rtl="0" eaLnBrk="1" latinLnBrk="0" hangingPunct="1">
              <a:lnSpc>
                <a:spcPts val="1867"/>
              </a:lnSpc>
              <a:spcBef>
                <a:spcPts val="0"/>
              </a:spcBef>
              <a:buFont typeface="Arial" panose="020B0604020202020204" pitchFamily="34" charset="0"/>
              <a:buNone/>
              <a:defRPr sz="1333"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DE" sz="1200">
                <a:effectLst/>
                <a:latin typeface="Calibri Light" panose="020F0302020204030204" pitchFamily="34" charset="0"/>
                <a:ea typeface="Calibri" panose="020F0502020204030204" pitchFamily="34" charset="0"/>
                <a:cs typeface="Calibri Light" panose="020F0302020204030204" pitchFamily="34" charset="0"/>
              </a:rPr>
              <a:t>22-605-737</a:t>
            </a:r>
          </a:p>
          <a:p>
            <a:r>
              <a:rPr lang="de-CH" sz="1200" err="1">
                <a:latin typeface="Calibri Light" panose="020F0302020204030204" pitchFamily="34" charset="0"/>
                <a:cs typeface="Calibri Light" panose="020F0302020204030204" pitchFamily="34" charset="0"/>
              </a:rPr>
              <a:t>vincent.neuhaus</a:t>
            </a:r>
            <a:r>
              <a:rPr lang="de-CH" sz="1200">
                <a:latin typeface="Calibri Light" panose="020F0302020204030204" pitchFamily="34" charset="0"/>
                <a:cs typeface="Calibri Light" panose="020F0302020204030204" pitchFamily="34" charset="0"/>
              </a:rPr>
              <a:t>@</a:t>
            </a:r>
            <a:br>
              <a:rPr lang="de-CH" sz="1200">
                <a:latin typeface="Calibri Light" panose="020F0302020204030204" pitchFamily="34" charset="0"/>
                <a:cs typeface="Calibri Light" panose="020F0302020204030204" pitchFamily="34" charset="0"/>
              </a:rPr>
            </a:br>
            <a:r>
              <a:rPr lang="de-CH" sz="1200" err="1">
                <a:latin typeface="Calibri Light" panose="020F0302020204030204" pitchFamily="34" charset="0"/>
                <a:cs typeface="Calibri Light" panose="020F0302020204030204" pitchFamily="34" charset="0"/>
              </a:rPr>
              <a:t>student.unisg.ch</a:t>
            </a:r>
            <a:endParaRPr lang="de-CH" sz="1200">
              <a:latin typeface="Calibri Light" panose="020F0302020204030204" pitchFamily="34" charset="0"/>
              <a:cs typeface="Calibri Light" panose="020F0302020204030204" pitchFamily="34" charset="0"/>
            </a:endParaRPr>
          </a:p>
        </p:txBody>
      </p:sp>
      <p:sp>
        <p:nvSpPr>
          <p:cNvPr id="10" name="Text Placeholder 26">
            <a:extLst>
              <a:ext uri="{FF2B5EF4-FFF2-40B4-BE49-F238E27FC236}">
                <a16:creationId xmlns:a16="http://schemas.microsoft.com/office/drawing/2014/main" id="{2C9E6BB0-F61D-85CB-87D5-EACE495217A7}"/>
              </a:ext>
            </a:extLst>
          </p:cNvPr>
          <p:cNvSpPr txBox="1">
            <a:spLocks/>
          </p:cNvSpPr>
          <p:nvPr/>
        </p:nvSpPr>
        <p:spPr>
          <a:xfrm>
            <a:off x="5029367" y="3590473"/>
            <a:ext cx="1411200" cy="672548"/>
          </a:xfrm>
          <a:prstGeom prst="rect">
            <a:avLst/>
          </a:prstGeom>
        </p:spPr>
        <p:txBody>
          <a:bodyPr vert="horz" lIns="0" tIns="0" rIns="0" bIns="0" rtlCol="0" anchor="b">
            <a:noAutofit/>
          </a:bodyPr>
          <a:lstStyle>
            <a:lvl1pPr marL="0" indent="0" algn="l" defTabSz="914377" rtl="0" eaLnBrk="1" latinLnBrk="0" hangingPunct="1">
              <a:lnSpc>
                <a:spcPts val="1867"/>
              </a:lnSpc>
              <a:spcBef>
                <a:spcPts val="0"/>
              </a:spcBef>
              <a:buFont typeface="Arial" panose="020B0604020202020204" pitchFamily="34" charset="0"/>
              <a:buNone/>
              <a:defRPr sz="1867"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CH" sz="1800">
                <a:latin typeface="Calibri Light" panose="020F0302020204030204" pitchFamily="34" charset="0"/>
                <a:cs typeface="Calibri Light" panose="020F0302020204030204" pitchFamily="34" charset="0"/>
              </a:rPr>
              <a:t>Vincent Neuhaus</a:t>
            </a:r>
          </a:p>
        </p:txBody>
      </p:sp>
      <p:sp>
        <p:nvSpPr>
          <p:cNvPr id="11" name="Text Placeholder 25">
            <a:extLst>
              <a:ext uri="{FF2B5EF4-FFF2-40B4-BE49-F238E27FC236}">
                <a16:creationId xmlns:a16="http://schemas.microsoft.com/office/drawing/2014/main" id="{6DBAE6D8-5CAB-4AF1-2BE4-082B9042A736}"/>
              </a:ext>
            </a:extLst>
          </p:cNvPr>
          <p:cNvSpPr txBox="1">
            <a:spLocks/>
          </p:cNvSpPr>
          <p:nvPr/>
        </p:nvSpPr>
        <p:spPr>
          <a:xfrm>
            <a:off x="512381" y="4335914"/>
            <a:ext cx="1411200" cy="1149625"/>
          </a:xfrm>
          <a:prstGeom prst="rect">
            <a:avLst/>
          </a:prstGeom>
        </p:spPr>
        <p:txBody>
          <a:bodyPr vert="horz" lIns="0" tIns="0" rIns="0" bIns="0" rtlCol="0" anchor="t">
            <a:noAutofit/>
          </a:bodyPr>
          <a:lstStyle>
            <a:lvl1pPr marL="0" indent="0" algn="l" defTabSz="914377" rtl="0" eaLnBrk="1" latinLnBrk="0" hangingPunct="1">
              <a:lnSpc>
                <a:spcPts val="1867"/>
              </a:lnSpc>
              <a:spcBef>
                <a:spcPts val="0"/>
              </a:spcBef>
              <a:buFont typeface="Arial" panose="020B0604020202020204" pitchFamily="34" charset="0"/>
              <a:buNone/>
              <a:defRPr sz="1333"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DE" sz="1200">
                <a:effectLst/>
                <a:latin typeface="Calibri Light" panose="020F0302020204030204" pitchFamily="34" charset="0"/>
                <a:ea typeface="Calibri" panose="020F0502020204030204" pitchFamily="34" charset="0"/>
                <a:cs typeface="Calibri Light" panose="020F0302020204030204" pitchFamily="34" charset="0"/>
              </a:rPr>
              <a:t>22-605-737</a:t>
            </a:r>
          </a:p>
          <a:p>
            <a:r>
              <a:rPr lang="de-CH" sz="1200" err="1">
                <a:latin typeface="Calibri Light" panose="020F0302020204030204" pitchFamily="34" charset="0"/>
                <a:cs typeface="Calibri Light" panose="020F0302020204030204" pitchFamily="34" charset="0"/>
              </a:rPr>
              <a:t>victor.thijs</a:t>
            </a:r>
            <a:r>
              <a:rPr lang="de-CH" sz="1200">
                <a:latin typeface="Calibri Light" panose="020F0302020204030204" pitchFamily="34" charset="0"/>
                <a:cs typeface="Calibri Light" panose="020F0302020204030204" pitchFamily="34" charset="0"/>
              </a:rPr>
              <a:t>@</a:t>
            </a:r>
            <a:br>
              <a:rPr lang="de-CH" sz="1200">
                <a:latin typeface="Calibri Light" panose="020F0302020204030204" pitchFamily="34" charset="0"/>
                <a:cs typeface="Calibri Light" panose="020F0302020204030204" pitchFamily="34" charset="0"/>
              </a:rPr>
            </a:br>
            <a:r>
              <a:rPr lang="de-CH" sz="1200" err="1">
                <a:latin typeface="Calibri Light" panose="020F0302020204030204" pitchFamily="34" charset="0"/>
                <a:cs typeface="Calibri Light" panose="020F0302020204030204" pitchFamily="34" charset="0"/>
              </a:rPr>
              <a:t>student.unisg.ch</a:t>
            </a:r>
            <a:endParaRPr lang="de-CH" sz="1200">
              <a:latin typeface="Calibri Light" panose="020F0302020204030204" pitchFamily="34" charset="0"/>
              <a:cs typeface="Calibri Light" panose="020F0302020204030204" pitchFamily="34" charset="0"/>
            </a:endParaRPr>
          </a:p>
        </p:txBody>
      </p:sp>
      <p:sp>
        <p:nvSpPr>
          <p:cNvPr id="12" name="Text Placeholder 26">
            <a:extLst>
              <a:ext uri="{FF2B5EF4-FFF2-40B4-BE49-F238E27FC236}">
                <a16:creationId xmlns:a16="http://schemas.microsoft.com/office/drawing/2014/main" id="{33A64793-9743-5DBF-61CD-8D3F4DD8383B}"/>
              </a:ext>
            </a:extLst>
          </p:cNvPr>
          <p:cNvSpPr txBox="1">
            <a:spLocks/>
          </p:cNvSpPr>
          <p:nvPr/>
        </p:nvSpPr>
        <p:spPr>
          <a:xfrm>
            <a:off x="512381" y="3590473"/>
            <a:ext cx="1411200" cy="672548"/>
          </a:xfrm>
          <a:prstGeom prst="rect">
            <a:avLst/>
          </a:prstGeom>
        </p:spPr>
        <p:txBody>
          <a:bodyPr vert="horz" lIns="0" tIns="0" rIns="0" bIns="0" rtlCol="0" anchor="b">
            <a:noAutofit/>
          </a:bodyPr>
          <a:lstStyle>
            <a:lvl1pPr marL="0" indent="0" algn="l" defTabSz="914377" rtl="0" eaLnBrk="1" latinLnBrk="0" hangingPunct="1">
              <a:lnSpc>
                <a:spcPts val="1867"/>
              </a:lnSpc>
              <a:spcBef>
                <a:spcPts val="0"/>
              </a:spcBef>
              <a:buFont typeface="Arial" panose="020B0604020202020204" pitchFamily="34" charset="0"/>
              <a:buNone/>
              <a:defRPr sz="1867"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CH" sz="1800">
                <a:latin typeface="Calibri Light" panose="020F0302020204030204" pitchFamily="34" charset="0"/>
                <a:cs typeface="Calibri Light" panose="020F0302020204030204" pitchFamily="34" charset="0"/>
              </a:rPr>
              <a:t>Victor Thijs</a:t>
            </a:r>
          </a:p>
        </p:txBody>
      </p:sp>
      <p:pic>
        <p:nvPicPr>
          <p:cNvPr id="20" name="Rectangle 9" descr="{&quot;templafy&quot;:{&quot;id&quot;:&quot;a3864ee4-1f62-4288-9c81-2171d8055b0d&quot;}}">
            <a:extLst>
              <a:ext uri="{FF2B5EF4-FFF2-40B4-BE49-F238E27FC236}">
                <a16:creationId xmlns:a16="http://schemas.microsoft.com/office/drawing/2014/main" id="{46D17EB0-74FC-2D08-22EE-061B6FE71AC3}"/>
              </a:ext>
            </a:extLst>
          </p:cNvPr>
          <p:cNvPicPr>
            <a:picLocks noChangeAspect="1"/>
          </p:cNvPicPr>
          <p:nvPr/>
        </p:nvPicPr>
        <p:blipFill>
          <a:blip r:embed="rId6"/>
          <a:stretch>
            <a:fillRect/>
          </a:stretch>
        </p:blipFill>
        <p:spPr>
          <a:xfrm>
            <a:off x="512381" y="5582182"/>
            <a:ext cx="1861412" cy="402843"/>
          </a:xfrm>
          <a:prstGeom prst="rect">
            <a:avLst/>
          </a:prstGeom>
        </p:spPr>
      </p:pic>
      <p:sp>
        <p:nvSpPr>
          <p:cNvPr id="5" name="Text Placeholder 25">
            <a:extLst>
              <a:ext uri="{FF2B5EF4-FFF2-40B4-BE49-F238E27FC236}">
                <a16:creationId xmlns:a16="http://schemas.microsoft.com/office/drawing/2014/main" id="{EE9B2795-2872-33AE-D89D-1F679A13E654}"/>
              </a:ext>
            </a:extLst>
          </p:cNvPr>
          <p:cNvSpPr txBox="1">
            <a:spLocks/>
          </p:cNvSpPr>
          <p:nvPr/>
        </p:nvSpPr>
        <p:spPr>
          <a:xfrm>
            <a:off x="3428319" y="4335914"/>
            <a:ext cx="1506124" cy="1149625"/>
          </a:xfrm>
          <a:prstGeom prst="rect">
            <a:avLst/>
          </a:prstGeom>
        </p:spPr>
        <p:txBody>
          <a:bodyPr vert="horz" lIns="0" tIns="0" rIns="0" bIns="0" rtlCol="0" anchor="t">
            <a:noAutofit/>
          </a:bodyPr>
          <a:lstStyle>
            <a:lvl1pPr marL="0" indent="0" algn="l" defTabSz="914377" rtl="0" eaLnBrk="1" latinLnBrk="0" hangingPunct="1">
              <a:lnSpc>
                <a:spcPts val="1867"/>
              </a:lnSpc>
              <a:spcBef>
                <a:spcPts val="0"/>
              </a:spcBef>
              <a:buFont typeface="Arial" panose="020B0604020202020204" pitchFamily="34" charset="0"/>
              <a:buNone/>
              <a:defRPr sz="1333"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DE" sz="1200">
                <a:effectLst/>
                <a:latin typeface="Calibri Light" panose="020F0302020204030204" pitchFamily="34" charset="0"/>
                <a:ea typeface="Calibri" panose="020F0502020204030204" pitchFamily="34" charset="0"/>
                <a:cs typeface="Calibri Light" panose="020F0302020204030204" pitchFamily="34" charset="0"/>
              </a:rPr>
              <a:t>22-605-737</a:t>
            </a:r>
          </a:p>
          <a:p>
            <a:r>
              <a:rPr lang="de-CH" sz="1200" err="1">
                <a:latin typeface="Calibri Light" panose="020F0302020204030204" pitchFamily="34" charset="0"/>
                <a:cs typeface="Calibri Light" panose="020F0302020204030204" pitchFamily="34" charset="0"/>
              </a:rPr>
              <a:t>clementbaptiste.durix</a:t>
            </a:r>
            <a:r>
              <a:rPr lang="de-CH" sz="1200">
                <a:latin typeface="Calibri Light" panose="020F0302020204030204" pitchFamily="34" charset="0"/>
                <a:cs typeface="Calibri Light" panose="020F0302020204030204" pitchFamily="34" charset="0"/>
              </a:rPr>
              <a:t>@</a:t>
            </a:r>
            <a:br>
              <a:rPr lang="de-CH" sz="1200">
                <a:latin typeface="Calibri Light" panose="020F0302020204030204" pitchFamily="34" charset="0"/>
                <a:cs typeface="Calibri Light" panose="020F0302020204030204" pitchFamily="34" charset="0"/>
              </a:rPr>
            </a:br>
            <a:r>
              <a:rPr lang="de-CH" sz="1200" err="1">
                <a:latin typeface="Calibri Light" panose="020F0302020204030204" pitchFamily="34" charset="0"/>
                <a:cs typeface="Calibri Light" panose="020F0302020204030204" pitchFamily="34" charset="0"/>
              </a:rPr>
              <a:t>student.unisg.ch</a:t>
            </a:r>
            <a:endParaRPr lang="de-CH" sz="1200">
              <a:latin typeface="Calibri Light" panose="020F0302020204030204" pitchFamily="34" charset="0"/>
              <a:cs typeface="Calibri Light" panose="020F0302020204030204" pitchFamily="34" charset="0"/>
            </a:endParaRPr>
          </a:p>
        </p:txBody>
      </p:sp>
      <p:sp>
        <p:nvSpPr>
          <p:cNvPr id="13" name="Text Placeholder 26">
            <a:extLst>
              <a:ext uri="{FF2B5EF4-FFF2-40B4-BE49-F238E27FC236}">
                <a16:creationId xmlns:a16="http://schemas.microsoft.com/office/drawing/2014/main" id="{7482FF20-66CF-5C13-482F-1D5754C6BEDC}"/>
              </a:ext>
            </a:extLst>
          </p:cNvPr>
          <p:cNvSpPr txBox="1">
            <a:spLocks/>
          </p:cNvSpPr>
          <p:nvPr/>
        </p:nvSpPr>
        <p:spPr>
          <a:xfrm>
            <a:off x="3523705" y="3590473"/>
            <a:ext cx="1411200" cy="672548"/>
          </a:xfrm>
          <a:prstGeom prst="rect">
            <a:avLst/>
          </a:prstGeom>
        </p:spPr>
        <p:txBody>
          <a:bodyPr vert="horz" lIns="0" tIns="0" rIns="0" bIns="0" rtlCol="0" anchor="b">
            <a:noAutofit/>
          </a:bodyPr>
          <a:lstStyle>
            <a:lvl1pPr marL="0" indent="0" algn="l" defTabSz="914377" rtl="0" eaLnBrk="1" latinLnBrk="0" hangingPunct="1">
              <a:lnSpc>
                <a:spcPts val="1867"/>
              </a:lnSpc>
              <a:spcBef>
                <a:spcPts val="0"/>
              </a:spcBef>
              <a:buFont typeface="Arial" panose="020B0604020202020204" pitchFamily="34" charset="0"/>
              <a:buNone/>
              <a:defRPr sz="1867" kern="1200">
                <a:solidFill>
                  <a:schemeClr val="tx1"/>
                </a:solidFill>
                <a:latin typeface="+mn-lt"/>
                <a:ea typeface="+mn-ea"/>
                <a:cs typeface="+mn-cs"/>
              </a:defRPr>
            </a:lvl1pPr>
            <a:lvl2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2pPr>
            <a:lvl3pPr marL="0" indent="0" algn="l" defTabSz="914377" rtl="0" eaLnBrk="1" latinLnBrk="0" hangingPunct="1">
              <a:lnSpc>
                <a:spcPts val="1867"/>
              </a:lnSpc>
              <a:spcBef>
                <a:spcPts val="0"/>
              </a:spcBef>
              <a:spcAft>
                <a:spcPts val="533"/>
              </a:spcAft>
              <a:buFont typeface="Arial" panose="020B0604020202020204" pitchFamily="34" charset="0"/>
              <a:buNone/>
              <a:defRPr sz="1333" kern="1200">
                <a:solidFill>
                  <a:schemeClr val="tx1"/>
                </a:solidFill>
                <a:latin typeface="+mn-lt"/>
                <a:ea typeface="+mn-ea"/>
                <a:cs typeface="+mn-cs"/>
              </a:defRPr>
            </a:lvl3pPr>
            <a:lvl4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4pPr>
            <a:lvl5pPr marL="0" indent="0" algn="l" defTabSz="914377" rtl="0" eaLnBrk="1" latinLnBrk="0" hangingPunct="1">
              <a:lnSpc>
                <a:spcPts val="1867"/>
              </a:lnSpc>
              <a:spcBef>
                <a:spcPts val="0"/>
              </a:spcBef>
              <a:spcAft>
                <a:spcPts val="533"/>
              </a:spcAft>
              <a:buSzPct val="110000"/>
              <a:buFont typeface="Arial" panose="020B0604020202020204" pitchFamily="34" charset="0"/>
              <a:buNone/>
              <a:defRPr sz="1333"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a:lstStyle>
          <a:p>
            <a:r>
              <a:rPr lang="de-CH" sz="1800">
                <a:latin typeface="Calibri Light" panose="020F0302020204030204" pitchFamily="34" charset="0"/>
                <a:cs typeface="Calibri Light" panose="020F0302020204030204" pitchFamily="34" charset="0"/>
              </a:rPr>
              <a:t>Clément </a:t>
            </a:r>
            <a:r>
              <a:rPr lang="de-CH" sz="1800" err="1">
                <a:latin typeface="Calibri Light" panose="020F0302020204030204" pitchFamily="34" charset="0"/>
                <a:cs typeface="Calibri Light" panose="020F0302020204030204" pitchFamily="34" charset="0"/>
              </a:rPr>
              <a:t>Durix</a:t>
            </a:r>
            <a:endParaRPr lang="de-CH" sz="18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73677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E225032-F33B-0DB2-B64F-D68B41D94C00}"/>
              </a:ext>
            </a:extLst>
          </p:cNvPr>
          <p:cNvGraphicFramePr>
            <a:graphicFrameLocks noChangeAspect="1"/>
          </p:cNvGraphicFramePr>
          <p:nvPr>
            <p:custDataLst>
              <p:tags r:id="rId1"/>
            </p:custDataLst>
            <p:extLst>
              <p:ext uri="{D42A27DB-BD31-4B8C-83A1-F6EECF244321}">
                <p14:modId xmlns:p14="http://schemas.microsoft.com/office/powerpoint/2010/main" val="17396986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Objekt 10" hidden="1">
                        <a:extLst>
                          <a:ext uri="{FF2B5EF4-FFF2-40B4-BE49-F238E27FC236}">
                            <a16:creationId xmlns:a16="http://schemas.microsoft.com/office/drawing/2014/main" id="{7E225032-F33B-0DB2-B64F-D68B41D94C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EFA9DF54-2B66-4087-A5CA-E2BA07C41616}"/>
              </a:ext>
            </a:extLst>
          </p:cNvPr>
          <p:cNvSpPr>
            <a:spLocks noGrp="1"/>
          </p:cNvSpPr>
          <p:nvPr>
            <p:ph type="body" sz="quarter" idx="14"/>
          </p:nvPr>
        </p:nvSpPr>
        <p:spPr/>
        <p:txBody>
          <a:bodyPr/>
          <a:lstStyle/>
          <a:p>
            <a:r>
              <a:rPr lang="en-US"/>
              <a:t>1. Overview</a:t>
            </a:r>
          </a:p>
        </p:txBody>
      </p:sp>
      <p:sp>
        <p:nvSpPr>
          <p:cNvPr id="3" name="Title 2">
            <a:extLst>
              <a:ext uri="{FF2B5EF4-FFF2-40B4-BE49-F238E27FC236}">
                <a16:creationId xmlns:a16="http://schemas.microsoft.com/office/drawing/2014/main" id="{6F4B681A-7BCB-44C7-BEC8-05543760A367}"/>
              </a:ext>
            </a:extLst>
          </p:cNvPr>
          <p:cNvSpPr>
            <a:spLocks noGrp="1"/>
          </p:cNvSpPr>
          <p:nvPr>
            <p:ph type="title"/>
          </p:nvPr>
        </p:nvSpPr>
        <p:spPr>
          <a:xfrm>
            <a:off x="582689" y="649955"/>
            <a:ext cx="11033209" cy="341632"/>
          </a:xfrm>
        </p:spPr>
        <p:txBody>
          <a:bodyPr vert="horz"/>
          <a:lstStyle/>
          <a:p>
            <a:r>
              <a:rPr lang="en-US"/>
              <a:t>Project overview and data structure</a:t>
            </a:r>
          </a:p>
        </p:txBody>
      </p:sp>
      <p:sp>
        <p:nvSpPr>
          <p:cNvPr id="7" name="Text Placeholder 6">
            <a:extLst>
              <a:ext uri="{FF2B5EF4-FFF2-40B4-BE49-F238E27FC236}">
                <a16:creationId xmlns:a16="http://schemas.microsoft.com/office/drawing/2014/main" id="{BA04246D-47B0-4AB0-BF8E-547E2751EA02}"/>
              </a:ext>
            </a:extLst>
          </p:cNvPr>
          <p:cNvSpPr>
            <a:spLocks noGrp="1"/>
          </p:cNvSpPr>
          <p:nvPr>
            <p:ph type="body" sz="quarter" idx="16"/>
          </p:nvPr>
        </p:nvSpPr>
        <p:spPr/>
        <p:txBody>
          <a:bodyPr/>
          <a:lstStyle/>
          <a:p>
            <a:r>
              <a:rPr lang="en-US"/>
              <a:t>Use case, dataset and methodology</a:t>
            </a:r>
          </a:p>
        </p:txBody>
      </p:sp>
      <p:sp>
        <p:nvSpPr>
          <p:cNvPr id="8" name="Text Placeholder 7">
            <a:extLst>
              <a:ext uri="{FF2B5EF4-FFF2-40B4-BE49-F238E27FC236}">
                <a16:creationId xmlns:a16="http://schemas.microsoft.com/office/drawing/2014/main" id="{C7D579B0-8A75-4485-BA5F-2CAE74D68A6C}"/>
              </a:ext>
            </a:extLst>
          </p:cNvPr>
          <p:cNvSpPr>
            <a:spLocks noGrp="1"/>
          </p:cNvSpPr>
          <p:nvPr>
            <p:ph type="body" sz="quarter" idx="17"/>
          </p:nvPr>
        </p:nvSpPr>
        <p:spPr>
          <a:xfrm>
            <a:off x="-2301240" y="1484313"/>
            <a:ext cx="2263140" cy="477837"/>
          </a:xfrm>
        </p:spPr>
        <p:txBody>
          <a:bodyPr/>
          <a:lstStyle/>
          <a:p>
            <a:endParaRPr lang="en-US"/>
          </a:p>
        </p:txBody>
      </p:sp>
      <p:sp>
        <p:nvSpPr>
          <p:cNvPr id="9" name="Text Placeholder 8">
            <a:extLst>
              <a:ext uri="{FF2B5EF4-FFF2-40B4-BE49-F238E27FC236}">
                <a16:creationId xmlns:a16="http://schemas.microsoft.com/office/drawing/2014/main" id="{D8E9B32B-BD69-4E5B-B599-8D8EEFEE5416}"/>
              </a:ext>
            </a:extLst>
          </p:cNvPr>
          <p:cNvSpPr>
            <a:spLocks noGrp="1"/>
          </p:cNvSpPr>
          <p:nvPr>
            <p:ph type="body" sz="quarter" idx="18"/>
          </p:nvPr>
        </p:nvSpPr>
        <p:spPr>
          <a:xfrm>
            <a:off x="-2301240" y="5759451"/>
            <a:ext cx="2263140" cy="477837"/>
          </a:xfrm>
        </p:spPr>
        <p:txBody>
          <a:bodyPr/>
          <a:lstStyle/>
          <a:p>
            <a:endParaRPr lang="en-US"/>
          </a:p>
        </p:txBody>
      </p:sp>
      <p:sp>
        <p:nvSpPr>
          <p:cNvPr id="13" name="Rechteck 12">
            <a:extLst>
              <a:ext uri="{FF2B5EF4-FFF2-40B4-BE49-F238E27FC236}">
                <a16:creationId xmlns:a16="http://schemas.microsoft.com/office/drawing/2014/main" id="{4D1294AD-42FE-7DE6-16E6-3022E43A587F}"/>
              </a:ext>
            </a:extLst>
          </p:cNvPr>
          <p:cNvSpPr/>
          <p:nvPr/>
        </p:nvSpPr>
        <p:spPr>
          <a:xfrm>
            <a:off x="582689" y="1484313"/>
            <a:ext cx="5273599" cy="540000"/>
          </a:xfrm>
          <a:prstGeom prst="rect">
            <a:avLst/>
          </a:prstGeom>
          <a:solidFill>
            <a:srgbClr val="0B84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a:solidFill>
                  <a:schemeClr val="bg1"/>
                </a:solidFill>
              </a:rPr>
              <a:t>Business case</a:t>
            </a:r>
            <a:endParaRPr lang="de-DE">
              <a:solidFill>
                <a:schemeClr val="bg1"/>
              </a:solidFill>
            </a:endParaRPr>
          </a:p>
        </p:txBody>
      </p:sp>
      <p:sp>
        <p:nvSpPr>
          <p:cNvPr id="10" name="Rechteck 9">
            <a:extLst>
              <a:ext uri="{FF2B5EF4-FFF2-40B4-BE49-F238E27FC236}">
                <a16:creationId xmlns:a16="http://schemas.microsoft.com/office/drawing/2014/main" id="{8E33E7A6-7676-A7CA-895A-06576EBDAC68}"/>
              </a:ext>
            </a:extLst>
          </p:cNvPr>
          <p:cNvSpPr/>
          <p:nvPr/>
        </p:nvSpPr>
        <p:spPr>
          <a:xfrm>
            <a:off x="6342299" y="1484313"/>
            <a:ext cx="2600800" cy="540000"/>
          </a:xfrm>
          <a:prstGeom prst="rect">
            <a:avLst/>
          </a:prstGeom>
          <a:solidFill>
            <a:srgbClr val="0B84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a:solidFill>
                  <a:schemeClr val="bg1"/>
                </a:solidFill>
              </a:rPr>
              <a:t>Data sources</a:t>
            </a:r>
          </a:p>
        </p:txBody>
      </p:sp>
      <p:sp>
        <p:nvSpPr>
          <p:cNvPr id="12" name="Rechteck 11">
            <a:extLst>
              <a:ext uri="{FF2B5EF4-FFF2-40B4-BE49-F238E27FC236}">
                <a16:creationId xmlns:a16="http://schemas.microsoft.com/office/drawing/2014/main" id="{385E6F6F-134F-2C9C-8CA6-4DC60E1EA4E3}"/>
              </a:ext>
            </a:extLst>
          </p:cNvPr>
          <p:cNvSpPr/>
          <p:nvPr/>
        </p:nvSpPr>
        <p:spPr>
          <a:xfrm>
            <a:off x="9015099" y="1484313"/>
            <a:ext cx="2600800" cy="540000"/>
          </a:xfrm>
          <a:prstGeom prst="rect">
            <a:avLst/>
          </a:prstGeom>
          <a:solidFill>
            <a:srgbClr val="0B84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a:solidFill>
                  <a:schemeClr val="bg1"/>
                </a:solidFill>
              </a:rPr>
              <a:t>Analysed Models</a:t>
            </a:r>
          </a:p>
        </p:txBody>
      </p:sp>
      <p:sp>
        <p:nvSpPr>
          <p:cNvPr id="15" name="Dreieck 14">
            <a:extLst>
              <a:ext uri="{FF2B5EF4-FFF2-40B4-BE49-F238E27FC236}">
                <a16:creationId xmlns:a16="http://schemas.microsoft.com/office/drawing/2014/main" id="{ACFDED76-D89C-8007-4C8A-E63080DA6D16}"/>
              </a:ext>
            </a:extLst>
          </p:cNvPr>
          <p:cNvSpPr/>
          <p:nvPr/>
        </p:nvSpPr>
        <p:spPr>
          <a:xfrm rot="5400000">
            <a:off x="4346605" y="4085615"/>
            <a:ext cx="3505375" cy="26304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err="1">
              <a:solidFill>
                <a:schemeClr val="tx1"/>
              </a:solidFill>
            </a:endParaRPr>
          </a:p>
        </p:txBody>
      </p:sp>
      <p:sp>
        <p:nvSpPr>
          <p:cNvPr id="44" name="Rechteck 43">
            <a:extLst>
              <a:ext uri="{FF2B5EF4-FFF2-40B4-BE49-F238E27FC236}">
                <a16:creationId xmlns:a16="http://schemas.microsoft.com/office/drawing/2014/main" id="{EBD148AE-47A0-86DE-F84B-B1BBA56C9F08}"/>
              </a:ext>
            </a:extLst>
          </p:cNvPr>
          <p:cNvSpPr/>
          <p:nvPr/>
        </p:nvSpPr>
        <p:spPr>
          <a:xfrm>
            <a:off x="6342298" y="4961983"/>
            <a:ext cx="5273599" cy="366058"/>
          </a:xfrm>
          <a:prstGeom prst="rect">
            <a:avLst/>
          </a:prstGeom>
          <a:solidFill>
            <a:srgbClr val="0B8439">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solidFill>
                  <a:schemeClr val="bg1"/>
                </a:solidFill>
              </a:rPr>
              <a:t>Initial Dataset</a:t>
            </a:r>
          </a:p>
        </p:txBody>
      </p:sp>
      <p:sp>
        <p:nvSpPr>
          <p:cNvPr id="24" name="Rechteck 20">
            <a:extLst>
              <a:ext uri="{FF2B5EF4-FFF2-40B4-BE49-F238E27FC236}">
                <a16:creationId xmlns:a16="http://schemas.microsoft.com/office/drawing/2014/main" id="{7CEAFD8A-1208-C1DE-8D20-4608B406C2AA}"/>
              </a:ext>
            </a:extLst>
          </p:cNvPr>
          <p:cNvSpPr/>
          <p:nvPr/>
        </p:nvSpPr>
        <p:spPr>
          <a:xfrm>
            <a:off x="9419464" y="2249418"/>
            <a:ext cx="2196433" cy="579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r>
              <a:rPr lang="en-GB" sz="1200">
                <a:solidFill>
                  <a:schemeClr val="tx1"/>
                </a:solidFill>
              </a:rPr>
              <a:t>Linear Regression</a:t>
            </a:r>
          </a:p>
        </p:txBody>
      </p:sp>
      <p:sp>
        <p:nvSpPr>
          <p:cNvPr id="25" name="Rechteck 3085">
            <a:extLst>
              <a:ext uri="{FF2B5EF4-FFF2-40B4-BE49-F238E27FC236}">
                <a16:creationId xmlns:a16="http://schemas.microsoft.com/office/drawing/2014/main" id="{3D878698-9882-3F37-1B7A-509C7A21D974}"/>
              </a:ext>
            </a:extLst>
          </p:cNvPr>
          <p:cNvSpPr/>
          <p:nvPr/>
        </p:nvSpPr>
        <p:spPr>
          <a:xfrm>
            <a:off x="9419464" y="3118375"/>
            <a:ext cx="2196433" cy="579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r>
              <a:rPr lang="en-GB" sz="1200">
                <a:solidFill>
                  <a:schemeClr val="tx1"/>
                </a:solidFill>
              </a:rPr>
              <a:t>Random Forest</a:t>
            </a:r>
          </a:p>
        </p:txBody>
      </p:sp>
      <p:sp>
        <p:nvSpPr>
          <p:cNvPr id="26" name="Rechteck 3088">
            <a:extLst>
              <a:ext uri="{FF2B5EF4-FFF2-40B4-BE49-F238E27FC236}">
                <a16:creationId xmlns:a16="http://schemas.microsoft.com/office/drawing/2014/main" id="{C7B0FCBE-A8BD-FDD5-31DB-75DE2A600D89}"/>
              </a:ext>
            </a:extLst>
          </p:cNvPr>
          <p:cNvSpPr/>
          <p:nvPr/>
        </p:nvSpPr>
        <p:spPr>
          <a:xfrm>
            <a:off x="9419465" y="4031776"/>
            <a:ext cx="2196433" cy="579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r>
              <a:rPr lang="en-GB" sz="1200">
                <a:solidFill>
                  <a:schemeClr val="tx1"/>
                </a:solidFill>
              </a:rPr>
              <a:t>XG Boost</a:t>
            </a:r>
          </a:p>
        </p:txBody>
      </p:sp>
      <p:sp>
        <p:nvSpPr>
          <p:cNvPr id="27" name="Rechteck 21">
            <a:extLst>
              <a:ext uri="{FF2B5EF4-FFF2-40B4-BE49-F238E27FC236}">
                <a16:creationId xmlns:a16="http://schemas.microsoft.com/office/drawing/2014/main" id="{2A34FF43-0913-6DC9-3197-03011F04D365}"/>
              </a:ext>
            </a:extLst>
          </p:cNvPr>
          <p:cNvSpPr/>
          <p:nvPr/>
        </p:nvSpPr>
        <p:spPr>
          <a:xfrm>
            <a:off x="6342300" y="5444056"/>
            <a:ext cx="972000" cy="767882"/>
          </a:xfrm>
          <a:prstGeom prst="rect">
            <a:avLst/>
          </a:prstGeom>
          <a:solidFill>
            <a:schemeClr val="bg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Stadium Attendance</a:t>
            </a:r>
          </a:p>
        </p:txBody>
      </p:sp>
      <p:sp>
        <p:nvSpPr>
          <p:cNvPr id="28" name="Rechteck 28">
            <a:extLst>
              <a:ext uri="{FF2B5EF4-FFF2-40B4-BE49-F238E27FC236}">
                <a16:creationId xmlns:a16="http://schemas.microsoft.com/office/drawing/2014/main" id="{6E570C2F-DC8B-655A-1081-3C23EA010107}"/>
              </a:ext>
            </a:extLst>
          </p:cNvPr>
          <p:cNvSpPr/>
          <p:nvPr/>
        </p:nvSpPr>
        <p:spPr>
          <a:xfrm>
            <a:off x="7379699" y="5444056"/>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Home Team</a:t>
            </a:r>
          </a:p>
        </p:txBody>
      </p:sp>
      <p:sp>
        <p:nvSpPr>
          <p:cNvPr id="30" name="Rechteck 36">
            <a:extLst>
              <a:ext uri="{FF2B5EF4-FFF2-40B4-BE49-F238E27FC236}">
                <a16:creationId xmlns:a16="http://schemas.microsoft.com/office/drawing/2014/main" id="{9611B561-D21B-3980-0B1C-0C9941CB8A5B}"/>
              </a:ext>
            </a:extLst>
          </p:cNvPr>
          <p:cNvSpPr/>
          <p:nvPr/>
        </p:nvSpPr>
        <p:spPr>
          <a:xfrm>
            <a:off x="9507831" y="5444056"/>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Matchday</a:t>
            </a:r>
          </a:p>
        </p:txBody>
      </p:sp>
      <p:sp>
        <p:nvSpPr>
          <p:cNvPr id="31" name="Rechteck 39">
            <a:extLst>
              <a:ext uri="{FF2B5EF4-FFF2-40B4-BE49-F238E27FC236}">
                <a16:creationId xmlns:a16="http://schemas.microsoft.com/office/drawing/2014/main" id="{09A246F1-CCC7-8C78-6C05-588C7AA4C123}"/>
              </a:ext>
            </a:extLst>
          </p:cNvPr>
          <p:cNvSpPr/>
          <p:nvPr/>
        </p:nvSpPr>
        <p:spPr>
          <a:xfrm>
            <a:off x="10571897" y="5444056"/>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Weather</a:t>
            </a:r>
          </a:p>
        </p:txBody>
      </p:sp>
      <p:sp>
        <p:nvSpPr>
          <p:cNvPr id="32" name="Rechteck 41">
            <a:extLst>
              <a:ext uri="{FF2B5EF4-FFF2-40B4-BE49-F238E27FC236}">
                <a16:creationId xmlns:a16="http://schemas.microsoft.com/office/drawing/2014/main" id="{CC22F5FD-367F-9C08-E5DF-9FD8DA8695AC}"/>
              </a:ext>
            </a:extLst>
          </p:cNvPr>
          <p:cNvSpPr/>
          <p:nvPr/>
        </p:nvSpPr>
        <p:spPr>
          <a:xfrm>
            <a:off x="9507831" y="5837538"/>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Time</a:t>
            </a:r>
          </a:p>
        </p:txBody>
      </p:sp>
      <p:sp>
        <p:nvSpPr>
          <p:cNvPr id="33" name="Rechteck 42">
            <a:extLst>
              <a:ext uri="{FF2B5EF4-FFF2-40B4-BE49-F238E27FC236}">
                <a16:creationId xmlns:a16="http://schemas.microsoft.com/office/drawing/2014/main" id="{7D6318FE-FBF3-9C69-A545-2E60EC93DDCF}"/>
              </a:ext>
            </a:extLst>
          </p:cNvPr>
          <p:cNvSpPr/>
          <p:nvPr/>
        </p:nvSpPr>
        <p:spPr>
          <a:xfrm>
            <a:off x="10571897" y="5837538"/>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Temperature</a:t>
            </a:r>
          </a:p>
        </p:txBody>
      </p:sp>
      <p:pic>
        <p:nvPicPr>
          <p:cNvPr id="38" name="Grafik 2" descr="Ein Bild, das Text, Schrift, Grafiken, Grafikdesign enthält.&#10;&#10;Beschreibung automatisch generiert.">
            <a:extLst>
              <a:ext uri="{FF2B5EF4-FFF2-40B4-BE49-F238E27FC236}">
                <a16:creationId xmlns:a16="http://schemas.microsoft.com/office/drawing/2014/main" id="{4250DCE9-5AC5-A76C-E027-34D09E3A82B4}"/>
              </a:ext>
            </a:extLst>
          </p:cNvPr>
          <p:cNvPicPr>
            <a:picLocks noChangeAspect="1"/>
          </p:cNvPicPr>
          <p:nvPr/>
        </p:nvPicPr>
        <p:blipFill>
          <a:blip r:embed="rId6"/>
          <a:stretch>
            <a:fillRect/>
          </a:stretch>
        </p:blipFill>
        <p:spPr>
          <a:xfrm>
            <a:off x="6676699" y="2593092"/>
            <a:ext cx="1932000" cy="761470"/>
          </a:xfrm>
          <a:prstGeom prst="rect">
            <a:avLst/>
          </a:prstGeom>
          <a:ln>
            <a:noFill/>
          </a:ln>
        </p:spPr>
      </p:pic>
      <p:pic>
        <p:nvPicPr>
          <p:cNvPr id="39" name="Grafik 4">
            <a:extLst>
              <a:ext uri="{FF2B5EF4-FFF2-40B4-BE49-F238E27FC236}">
                <a16:creationId xmlns:a16="http://schemas.microsoft.com/office/drawing/2014/main" id="{4A9E5A5F-CF87-3FFE-5563-5E8E6BE01D3C}"/>
              </a:ext>
            </a:extLst>
          </p:cNvPr>
          <p:cNvPicPr>
            <a:picLocks noChangeAspect="1"/>
          </p:cNvPicPr>
          <p:nvPr/>
        </p:nvPicPr>
        <p:blipFill>
          <a:blip r:embed="rId7"/>
          <a:stretch>
            <a:fillRect/>
          </a:stretch>
        </p:blipFill>
        <p:spPr>
          <a:xfrm>
            <a:off x="6671149" y="3636406"/>
            <a:ext cx="1943100" cy="457200"/>
          </a:xfrm>
          <a:prstGeom prst="rect">
            <a:avLst/>
          </a:prstGeom>
        </p:spPr>
      </p:pic>
      <p:sp>
        <p:nvSpPr>
          <p:cNvPr id="45" name="Rechteck 29">
            <a:extLst>
              <a:ext uri="{FF2B5EF4-FFF2-40B4-BE49-F238E27FC236}">
                <a16:creationId xmlns:a16="http://schemas.microsoft.com/office/drawing/2014/main" id="{7D52C49F-2564-1C24-72B5-6772F6798DED}"/>
              </a:ext>
            </a:extLst>
          </p:cNvPr>
          <p:cNvSpPr/>
          <p:nvPr/>
        </p:nvSpPr>
        <p:spPr>
          <a:xfrm>
            <a:off x="8443765" y="5444056"/>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solidFill>
                  <a:schemeClr val="tx1"/>
                </a:solidFill>
              </a:rPr>
              <a:t>Date</a:t>
            </a:r>
            <a:endParaRPr lang="de-DE" sz="1100"/>
          </a:p>
        </p:txBody>
      </p:sp>
      <p:sp>
        <p:nvSpPr>
          <p:cNvPr id="47" name="Rechteck 28">
            <a:extLst>
              <a:ext uri="{FF2B5EF4-FFF2-40B4-BE49-F238E27FC236}">
                <a16:creationId xmlns:a16="http://schemas.microsoft.com/office/drawing/2014/main" id="{3E381A52-8319-FD89-6464-2F0493101E54}"/>
              </a:ext>
            </a:extLst>
          </p:cNvPr>
          <p:cNvSpPr/>
          <p:nvPr/>
        </p:nvSpPr>
        <p:spPr>
          <a:xfrm>
            <a:off x="7379699" y="5837538"/>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solidFill>
                  <a:schemeClr val="tx1"/>
                </a:solidFill>
              </a:rPr>
              <a:t>Away team</a:t>
            </a:r>
            <a:endParaRPr lang="de-DE" sz="1000">
              <a:solidFill>
                <a:schemeClr val="tx1"/>
              </a:solidFill>
            </a:endParaRPr>
          </a:p>
        </p:txBody>
      </p:sp>
      <p:sp>
        <p:nvSpPr>
          <p:cNvPr id="48" name="Rechteck 38">
            <a:extLst>
              <a:ext uri="{FF2B5EF4-FFF2-40B4-BE49-F238E27FC236}">
                <a16:creationId xmlns:a16="http://schemas.microsoft.com/office/drawing/2014/main" id="{644DBBF2-3285-F684-5451-50B9287F8A1D}"/>
              </a:ext>
            </a:extLst>
          </p:cNvPr>
          <p:cNvSpPr/>
          <p:nvPr/>
        </p:nvSpPr>
        <p:spPr>
          <a:xfrm>
            <a:off x="8443765" y="5837538"/>
            <a:ext cx="1044000" cy="374400"/>
          </a:xfrm>
          <a:prstGeom prst="rect">
            <a:avLst/>
          </a:prstGeom>
          <a:solidFill>
            <a:schemeClr val="bg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solidFill>
                  <a:schemeClr val="tx1"/>
                </a:solidFill>
              </a:rPr>
              <a:t>Competition</a:t>
            </a:r>
          </a:p>
        </p:txBody>
      </p:sp>
      <p:sp>
        <p:nvSpPr>
          <p:cNvPr id="20" name="Oval 19">
            <a:extLst>
              <a:ext uri="{FF2B5EF4-FFF2-40B4-BE49-F238E27FC236}">
                <a16:creationId xmlns:a16="http://schemas.microsoft.com/office/drawing/2014/main" id="{07DD4C61-798C-91BA-CAC0-02671899B7E6}"/>
              </a:ext>
            </a:extLst>
          </p:cNvPr>
          <p:cNvSpPr>
            <a:spLocks noChangeAspect="1"/>
          </p:cNvSpPr>
          <p:nvPr/>
        </p:nvSpPr>
        <p:spPr>
          <a:xfrm>
            <a:off x="9074090" y="2305349"/>
            <a:ext cx="468000" cy="468000"/>
          </a:xfrm>
          <a:prstGeom prst="ellipse">
            <a:avLst/>
          </a:prstGeom>
          <a:solidFill>
            <a:schemeClr val="bg2">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rPr>
              <a:t>1</a:t>
            </a:r>
          </a:p>
        </p:txBody>
      </p:sp>
      <p:sp>
        <p:nvSpPr>
          <p:cNvPr id="3087" name="Oval 3086">
            <a:extLst>
              <a:ext uri="{FF2B5EF4-FFF2-40B4-BE49-F238E27FC236}">
                <a16:creationId xmlns:a16="http://schemas.microsoft.com/office/drawing/2014/main" id="{283B58D6-F007-BD63-4C83-2017AA149A6D}"/>
              </a:ext>
            </a:extLst>
          </p:cNvPr>
          <p:cNvSpPr>
            <a:spLocks noChangeAspect="1"/>
          </p:cNvSpPr>
          <p:nvPr/>
        </p:nvSpPr>
        <p:spPr>
          <a:xfrm>
            <a:off x="9074090" y="3174306"/>
            <a:ext cx="468000" cy="468000"/>
          </a:xfrm>
          <a:prstGeom prst="ellipse">
            <a:avLst/>
          </a:prstGeom>
          <a:solidFill>
            <a:schemeClr val="bg2">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rPr>
              <a:t>2</a:t>
            </a:r>
          </a:p>
        </p:txBody>
      </p:sp>
      <p:sp>
        <p:nvSpPr>
          <p:cNvPr id="3090" name="Oval 3089">
            <a:extLst>
              <a:ext uri="{FF2B5EF4-FFF2-40B4-BE49-F238E27FC236}">
                <a16:creationId xmlns:a16="http://schemas.microsoft.com/office/drawing/2014/main" id="{7C74BD6A-F285-DBB5-974E-BB3428F2A22C}"/>
              </a:ext>
            </a:extLst>
          </p:cNvPr>
          <p:cNvSpPr>
            <a:spLocks noChangeAspect="1"/>
          </p:cNvSpPr>
          <p:nvPr/>
        </p:nvSpPr>
        <p:spPr>
          <a:xfrm>
            <a:off x="9074091" y="4087707"/>
            <a:ext cx="468000" cy="468000"/>
          </a:xfrm>
          <a:prstGeom prst="ellipse">
            <a:avLst/>
          </a:prstGeom>
          <a:solidFill>
            <a:schemeClr val="bg2">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rPr>
              <a:t>3</a:t>
            </a:r>
          </a:p>
        </p:txBody>
      </p:sp>
      <p:sp>
        <p:nvSpPr>
          <p:cNvPr id="50" name="Date Placeholder 49">
            <a:extLst>
              <a:ext uri="{FF2B5EF4-FFF2-40B4-BE49-F238E27FC236}">
                <a16:creationId xmlns:a16="http://schemas.microsoft.com/office/drawing/2014/main" id="{3880E7A9-8123-2BF9-CF83-BEC099A0A66D}"/>
              </a:ext>
            </a:extLst>
          </p:cNvPr>
          <p:cNvSpPr>
            <a:spLocks noGrp="1"/>
          </p:cNvSpPr>
          <p:nvPr>
            <p:ph type="dt" sz="half" idx="10"/>
          </p:nvPr>
        </p:nvSpPr>
        <p:spPr/>
        <p:txBody>
          <a:bodyPr/>
          <a:lstStyle/>
          <a:p>
            <a:r>
              <a:rPr lang="de-DE"/>
              <a:t>11.12.2024</a:t>
            </a:r>
            <a:endParaRPr lang="en-US"/>
          </a:p>
        </p:txBody>
      </p:sp>
      <p:sp>
        <p:nvSpPr>
          <p:cNvPr id="53" name="Slide Number Placeholder 52">
            <a:extLst>
              <a:ext uri="{FF2B5EF4-FFF2-40B4-BE49-F238E27FC236}">
                <a16:creationId xmlns:a16="http://schemas.microsoft.com/office/drawing/2014/main" id="{92A6E2A0-01D2-AC3E-FAD0-98A5A1162A59}"/>
              </a:ext>
            </a:extLst>
          </p:cNvPr>
          <p:cNvSpPr>
            <a:spLocks noGrp="1"/>
          </p:cNvSpPr>
          <p:nvPr>
            <p:ph type="sldNum" sz="quarter" idx="12"/>
          </p:nvPr>
        </p:nvSpPr>
        <p:spPr/>
        <p:txBody>
          <a:bodyPr/>
          <a:lstStyle/>
          <a:p>
            <a:r>
              <a:rPr lang="en-US"/>
              <a:t>1</a:t>
            </a:r>
          </a:p>
        </p:txBody>
      </p:sp>
      <p:sp>
        <p:nvSpPr>
          <p:cNvPr id="54" name="Rectangle 53">
            <a:extLst>
              <a:ext uri="{FF2B5EF4-FFF2-40B4-BE49-F238E27FC236}">
                <a16:creationId xmlns:a16="http://schemas.microsoft.com/office/drawing/2014/main" id="{64F79C41-1B51-903D-D564-6137F4218AA6}"/>
              </a:ext>
            </a:extLst>
          </p:cNvPr>
          <p:cNvSpPr/>
          <p:nvPr/>
        </p:nvSpPr>
        <p:spPr>
          <a:xfrm>
            <a:off x="594229" y="2204638"/>
            <a:ext cx="5255473" cy="1224000"/>
          </a:xfrm>
          <a:prstGeom prst="rect">
            <a:avLst/>
          </a:prstGeom>
          <a:noFill/>
          <a:ln w="12700">
            <a:solidFill>
              <a:srgbClr val="0B8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kumimoji="0" lang="de-CH" sz="1600" b="1" i="0" u="none" strike="noStrike" kern="1200" cap="none" spc="0" normalizeH="0" baseline="0" noProof="0">
                <a:ln>
                  <a:noFill/>
                </a:ln>
                <a:solidFill>
                  <a:schemeClr val="tx1"/>
                </a:solidFill>
                <a:effectLst/>
                <a:uLnTx/>
                <a:uFillTx/>
                <a:ea typeface="Calibri" panose="020F0502020204030204" pitchFamily="34" charset="0"/>
                <a:cs typeface="Calibri" panose="020F0502020204030204" pitchFamily="34" charset="0"/>
              </a:rPr>
              <a:t>     </a:t>
            </a:r>
            <a:r>
              <a:rPr lang="de-DE" sz="1400" b="1">
                <a:solidFill>
                  <a:schemeClr val="tx1"/>
                </a:solidFill>
              </a:rPr>
              <a:t> </a:t>
            </a:r>
            <a:r>
              <a:rPr lang="de-DE" sz="1400" b="1" err="1">
                <a:solidFill>
                  <a:schemeClr val="tx1"/>
                </a:solidFill>
              </a:rPr>
              <a:t>Staff</a:t>
            </a:r>
            <a:r>
              <a:rPr lang="de-DE" sz="1400" b="1">
                <a:solidFill>
                  <a:schemeClr val="tx1"/>
                </a:solidFill>
              </a:rPr>
              <a:t> </a:t>
            </a:r>
            <a:r>
              <a:rPr lang="de-DE" sz="1400" b="1" err="1">
                <a:solidFill>
                  <a:schemeClr val="tx1"/>
                </a:solidFill>
              </a:rPr>
              <a:t>Planning</a:t>
            </a:r>
            <a:endParaRPr lang="de-DE" sz="1400">
              <a:solidFill>
                <a:schemeClr val="tx1"/>
              </a:solidFill>
            </a:endParaRPr>
          </a:p>
          <a:p>
            <a:pPr marL="171450" indent="-171450">
              <a:buFont typeface="Arial" panose="020B0604020202020204" pitchFamily="34" charset="0"/>
              <a:buChar char="•"/>
            </a:pPr>
            <a:endParaRPr lang="de-DE" sz="1200">
              <a:solidFill>
                <a:schemeClr val="tx1"/>
              </a:solidFill>
            </a:endParaRPr>
          </a:p>
        </p:txBody>
      </p:sp>
      <p:sp>
        <p:nvSpPr>
          <p:cNvPr id="59" name="Rectangle 58">
            <a:extLst>
              <a:ext uri="{FF2B5EF4-FFF2-40B4-BE49-F238E27FC236}">
                <a16:creationId xmlns:a16="http://schemas.microsoft.com/office/drawing/2014/main" id="{E1F3E9DA-B43F-1328-6F9D-510ACECF9ED5}"/>
              </a:ext>
            </a:extLst>
          </p:cNvPr>
          <p:cNvSpPr/>
          <p:nvPr/>
        </p:nvSpPr>
        <p:spPr>
          <a:xfrm>
            <a:off x="594229" y="3608963"/>
            <a:ext cx="5255473" cy="1224000"/>
          </a:xfrm>
          <a:prstGeom prst="rect">
            <a:avLst/>
          </a:prstGeom>
          <a:noFill/>
          <a:ln w="12700">
            <a:solidFill>
              <a:srgbClr val="0B8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r>
              <a:rPr kumimoji="0" lang="de-CH"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rPr>
              <a:t>     </a:t>
            </a:r>
            <a:r>
              <a:rPr lang="de-DE" sz="1400" b="1" dirty="0">
                <a:solidFill>
                  <a:schemeClr val="tx1"/>
                </a:solidFill>
              </a:rPr>
              <a:t> </a:t>
            </a:r>
            <a:r>
              <a:rPr lang="de-DE" sz="1400" b="1" dirty="0" err="1">
                <a:solidFill>
                  <a:schemeClr val="tx1"/>
                </a:solidFill>
              </a:rPr>
              <a:t>Crowd</a:t>
            </a:r>
            <a:r>
              <a:rPr lang="de-DE" sz="1400" b="1" dirty="0">
                <a:solidFill>
                  <a:schemeClr val="tx1"/>
                </a:solidFill>
              </a:rPr>
              <a:t> Management</a:t>
            </a:r>
            <a:endParaRPr lang="de-DE" sz="1400" dirty="0">
              <a:solidFill>
                <a:schemeClr val="tx1"/>
              </a:solidFill>
            </a:endParaRPr>
          </a:p>
          <a:p>
            <a:pPr marL="171450" indent="-171450">
              <a:buFont typeface="Arial" panose="020B0604020202020204" pitchFamily="34" charset="0"/>
              <a:buChar char="•"/>
            </a:pPr>
            <a:endParaRPr lang="de-DE" sz="1200" dirty="0">
              <a:solidFill>
                <a:schemeClr val="tx1"/>
              </a:solidFill>
            </a:endParaRPr>
          </a:p>
        </p:txBody>
      </p:sp>
      <p:sp>
        <p:nvSpPr>
          <p:cNvPr id="60" name="Rectangle 59">
            <a:extLst>
              <a:ext uri="{FF2B5EF4-FFF2-40B4-BE49-F238E27FC236}">
                <a16:creationId xmlns:a16="http://schemas.microsoft.com/office/drawing/2014/main" id="{93C504DB-1275-CFC2-CA37-79BF95CFA40A}"/>
              </a:ext>
            </a:extLst>
          </p:cNvPr>
          <p:cNvSpPr/>
          <p:nvPr/>
        </p:nvSpPr>
        <p:spPr>
          <a:xfrm>
            <a:off x="594229" y="5013288"/>
            <a:ext cx="5255473" cy="1224000"/>
          </a:xfrm>
          <a:prstGeom prst="rect">
            <a:avLst/>
          </a:prstGeom>
          <a:noFill/>
          <a:ln w="12700">
            <a:solidFill>
              <a:srgbClr val="0B8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endParaRPr lang="de-DE" sz="1400" b="1" dirty="0">
              <a:solidFill>
                <a:schemeClr val="tx1"/>
              </a:solidFill>
              <a:ea typeface="Calibri"/>
              <a:cs typeface="Calibri"/>
            </a:endParaRPr>
          </a:p>
          <a:p>
            <a:pPr marL="171450" indent="-171450">
              <a:buFont typeface="Arial" panose="020B0604020202020204" pitchFamily="34" charset="0"/>
              <a:buChar char="•"/>
            </a:pPr>
            <a:endParaRPr lang="de-DE" sz="1200" dirty="0">
              <a:solidFill>
                <a:schemeClr val="tx1"/>
              </a:solidFill>
            </a:endParaRPr>
          </a:p>
        </p:txBody>
      </p:sp>
      <p:sp>
        <p:nvSpPr>
          <p:cNvPr id="61" name="TextBox 60">
            <a:extLst>
              <a:ext uri="{FF2B5EF4-FFF2-40B4-BE49-F238E27FC236}">
                <a16:creationId xmlns:a16="http://schemas.microsoft.com/office/drawing/2014/main" id="{4B826C11-D22D-0222-5C65-AAFD4E661B17}"/>
              </a:ext>
            </a:extLst>
          </p:cNvPr>
          <p:cNvSpPr txBox="1"/>
          <p:nvPr/>
        </p:nvSpPr>
        <p:spPr>
          <a:xfrm>
            <a:off x="594229" y="3868776"/>
            <a:ext cx="5255473" cy="964188"/>
          </a:xfrm>
          <a:prstGeom prst="rect">
            <a:avLst/>
          </a:prstGeom>
          <a:noFill/>
        </p:spPr>
        <p:txBody>
          <a:bodyPr wrap="square" rtlCol="0" anchor="ctr">
            <a:noAutofit/>
          </a:bodyPr>
          <a:lstStyle/>
          <a:p>
            <a:pPr marL="171450" indent="-171450">
              <a:buFont typeface="Arial" panose="020B0604020202020204" pitchFamily="34" charset="0"/>
              <a:buChar char="•"/>
            </a:pPr>
            <a:r>
              <a:rPr lang="de-DE" sz="1200" dirty="0" err="1">
                <a:solidFill>
                  <a:schemeClr val="tx1"/>
                </a:solidFill>
              </a:rPr>
              <a:t>Better</a:t>
            </a:r>
            <a:r>
              <a:rPr lang="de-DE" sz="1200" dirty="0">
                <a:solidFill>
                  <a:schemeClr val="tx1"/>
                </a:solidFill>
              </a:rPr>
              <a:t> </a:t>
            </a:r>
            <a:r>
              <a:rPr lang="de-DE" sz="1200" dirty="0" err="1">
                <a:solidFill>
                  <a:schemeClr val="tx1"/>
                </a:solidFill>
              </a:rPr>
              <a:t>crowd</a:t>
            </a:r>
            <a:r>
              <a:rPr lang="de-DE" sz="1200" dirty="0">
                <a:solidFill>
                  <a:schemeClr val="tx1"/>
                </a:solidFill>
              </a:rPr>
              <a:t> </a:t>
            </a:r>
            <a:r>
              <a:rPr lang="de-DE" sz="1200" dirty="0" err="1">
                <a:solidFill>
                  <a:schemeClr val="tx1"/>
                </a:solidFill>
              </a:rPr>
              <a:t>control</a:t>
            </a:r>
            <a:r>
              <a:rPr lang="de-DE" sz="1200" dirty="0">
                <a:solidFill>
                  <a:schemeClr val="tx1"/>
                </a:solidFill>
              </a:rPr>
              <a:t> </a:t>
            </a:r>
            <a:r>
              <a:rPr lang="de-DE" sz="1200" dirty="0" err="1">
                <a:solidFill>
                  <a:schemeClr val="tx1"/>
                </a:solidFill>
              </a:rPr>
              <a:t>panning</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ensure</a:t>
            </a:r>
            <a:r>
              <a:rPr lang="de-DE" sz="1200" dirty="0">
                <a:solidFill>
                  <a:schemeClr val="tx1"/>
                </a:solidFill>
              </a:rPr>
              <a:t> safe and </a:t>
            </a:r>
            <a:r>
              <a:rPr lang="de-DE" sz="1200" dirty="0" err="1">
                <a:solidFill>
                  <a:schemeClr val="tx1"/>
                </a:solidFill>
              </a:rPr>
              <a:t>efficient</a:t>
            </a:r>
            <a:r>
              <a:rPr lang="de-DE" sz="1200" dirty="0">
                <a:solidFill>
                  <a:schemeClr val="tx1"/>
                </a:solidFill>
              </a:rPr>
              <a:t> </a:t>
            </a:r>
            <a:r>
              <a:rPr lang="de-DE" sz="1200" dirty="0" err="1">
                <a:solidFill>
                  <a:schemeClr val="tx1"/>
                </a:solidFill>
              </a:rPr>
              <a:t>entry</a:t>
            </a:r>
            <a:r>
              <a:rPr lang="de-DE" sz="1200" dirty="0">
                <a:solidFill>
                  <a:schemeClr val="tx1"/>
                </a:solidFill>
              </a:rPr>
              <a:t> and </a:t>
            </a:r>
            <a:r>
              <a:rPr lang="de-DE" sz="1200" dirty="0" err="1">
                <a:solidFill>
                  <a:schemeClr val="tx1"/>
                </a:solidFill>
              </a:rPr>
              <a:t>exit</a:t>
            </a:r>
            <a:r>
              <a:rPr lang="de-DE" sz="1200" dirty="0">
                <a:solidFill>
                  <a:schemeClr val="tx1"/>
                </a:solidFill>
              </a:rPr>
              <a:t> </a:t>
            </a:r>
            <a:r>
              <a:rPr lang="de-DE" sz="1200" dirty="0" err="1">
                <a:solidFill>
                  <a:schemeClr val="tx1"/>
                </a:solidFill>
              </a:rPr>
              <a:t>flows</a:t>
            </a:r>
            <a:r>
              <a:rPr lang="de-DE" sz="1200" dirty="0">
                <a:solidFill>
                  <a:schemeClr val="tx1"/>
                </a:solidFill>
              </a:rPr>
              <a:t>, </a:t>
            </a:r>
            <a:r>
              <a:rPr lang="de-DE" sz="1200" dirty="0" err="1">
                <a:solidFill>
                  <a:schemeClr val="tx1"/>
                </a:solidFill>
              </a:rPr>
              <a:t>reducing</a:t>
            </a:r>
            <a:r>
              <a:rPr lang="de-DE" sz="1200" dirty="0">
                <a:solidFill>
                  <a:schemeClr val="tx1"/>
                </a:solidFill>
              </a:rPr>
              <a:t> </a:t>
            </a:r>
            <a:r>
              <a:rPr lang="de-DE" sz="1200" dirty="0" err="1">
                <a:solidFill>
                  <a:schemeClr val="tx1"/>
                </a:solidFill>
              </a:rPr>
              <a:t>bottlenecks</a:t>
            </a:r>
            <a:r>
              <a:rPr lang="de-DE" sz="1200" dirty="0">
                <a:solidFill>
                  <a:schemeClr val="tx1"/>
                </a:solidFill>
              </a:rPr>
              <a:t> and </a:t>
            </a:r>
            <a:r>
              <a:rPr lang="de-DE" sz="1200" dirty="0" err="1">
                <a:solidFill>
                  <a:schemeClr val="tx1"/>
                </a:solidFill>
              </a:rPr>
              <a:t>enhancing</a:t>
            </a:r>
            <a:r>
              <a:rPr lang="de-DE" sz="1200" dirty="0">
                <a:solidFill>
                  <a:schemeClr val="tx1"/>
                </a:solidFill>
              </a:rPr>
              <a:t> fan </a:t>
            </a:r>
            <a:r>
              <a:rPr lang="de-DE" sz="1200" dirty="0" err="1">
                <a:solidFill>
                  <a:schemeClr val="tx1"/>
                </a:solidFill>
              </a:rPr>
              <a:t>experience</a:t>
            </a:r>
            <a:endParaRPr lang="de-DE" sz="1200" dirty="0">
              <a:solidFill>
                <a:schemeClr val="tx1"/>
              </a:solidFill>
            </a:endParaRPr>
          </a:p>
          <a:p>
            <a:pPr marL="171450" indent="-171450">
              <a:buFont typeface="Arial" panose="020B0604020202020204" pitchFamily="34" charset="0"/>
              <a:buChar char="•"/>
            </a:pPr>
            <a:r>
              <a:rPr lang="en-GB" sz="1200" b="0" i="0" u="none" strike="noStrike" dirty="0">
                <a:solidFill>
                  <a:srgbClr val="000000"/>
                </a:solidFill>
                <a:effectLst/>
                <a:latin typeface="-webkit-standard"/>
              </a:rPr>
              <a:t>Predictive identification of potential congestion areas, allowing for proactive resource deployment and risk mitigation</a:t>
            </a:r>
            <a:endParaRPr lang="de-DE" sz="1200" dirty="0">
              <a:solidFill>
                <a:schemeClr val="tx1"/>
              </a:solidFill>
            </a:endParaRPr>
          </a:p>
        </p:txBody>
      </p:sp>
      <p:sp>
        <p:nvSpPr>
          <p:cNvPr id="62" name="TextBox 61">
            <a:extLst>
              <a:ext uri="{FF2B5EF4-FFF2-40B4-BE49-F238E27FC236}">
                <a16:creationId xmlns:a16="http://schemas.microsoft.com/office/drawing/2014/main" id="{0CEA42D0-8C0D-0B79-4BC0-DACB017536DF}"/>
              </a:ext>
            </a:extLst>
          </p:cNvPr>
          <p:cNvSpPr txBox="1"/>
          <p:nvPr/>
        </p:nvSpPr>
        <p:spPr>
          <a:xfrm>
            <a:off x="614295" y="5296607"/>
            <a:ext cx="5255473" cy="438418"/>
          </a:xfrm>
          <a:prstGeom prst="rect">
            <a:avLst/>
          </a:prstGeom>
          <a:noFill/>
        </p:spPr>
        <p:txBody>
          <a:bodyPr wrap="square" rtlCol="0" anchor="ctr">
            <a:noAutofit/>
          </a:bodyPr>
          <a:lstStyle/>
          <a:p>
            <a:pPr marL="171450" indent="-171450">
              <a:buFont typeface="Arial" panose="020B0604020202020204" pitchFamily="34" charset="0"/>
              <a:buChar char="•"/>
            </a:pPr>
            <a:r>
              <a:rPr lang="fr-FR" sz="1200" dirty="0" err="1"/>
              <a:t>Advertisers</a:t>
            </a:r>
            <a:r>
              <a:rPr lang="fr-FR" sz="1200" dirty="0"/>
              <a:t> </a:t>
            </a:r>
            <a:r>
              <a:rPr lang="fr-FR" sz="1200" dirty="0" err="1"/>
              <a:t>would</a:t>
            </a:r>
            <a:r>
              <a:rPr lang="fr-FR" sz="1200" dirty="0"/>
              <a:t> </a:t>
            </a:r>
            <a:r>
              <a:rPr lang="fr-FR" sz="1200" dirty="0" err="1"/>
              <a:t>be</a:t>
            </a:r>
            <a:r>
              <a:rPr lang="fr-FR" sz="1200" dirty="0"/>
              <a:t> </a:t>
            </a:r>
            <a:r>
              <a:rPr lang="fr-FR" sz="1200" dirty="0" err="1"/>
              <a:t>interested</a:t>
            </a:r>
            <a:r>
              <a:rPr lang="fr-FR" sz="1200" dirty="0"/>
              <a:t> in </a:t>
            </a:r>
            <a:r>
              <a:rPr lang="fr-FR" sz="1200" dirty="0" err="1"/>
              <a:t>accurate</a:t>
            </a:r>
            <a:r>
              <a:rPr lang="fr-FR" sz="1200" dirty="0"/>
              <a:t> </a:t>
            </a:r>
            <a:r>
              <a:rPr lang="fr-FR" sz="1200" dirty="0" err="1"/>
              <a:t>attendance</a:t>
            </a:r>
            <a:r>
              <a:rPr lang="fr-FR" sz="1200" dirty="0"/>
              <a:t> </a:t>
            </a:r>
            <a:r>
              <a:rPr lang="fr-FR" sz="1200" dirty="0" err="1"/>
              <a:t>forecasts</a:t>
            </a:r>
            <a:r>
              <a:rPr lang="fr-FR" sz="1200" dirty="0"/>
              <a:t> to </a:t>
            </a:r>
            <a:r>
              <a:rPr lang="fr-FR" sz="1200" dirty="0" err="1"/>
              <a:t>target</a:t>
            </a:r>
            <a:r>
              <a:rPr lang="fr-FR" sz="1200" dirty="0"/>
              <a:t> the right </a:t>
            </a:r>
            <a:r>
              <a:rPr lang="fr-FR" sz="1200" dirty="0" err="1"/>
              <a:t>games</a:t>
            </a:r>
            <a:r>
              <a:rPr lang="fr-FR" sz="1200" dirty="0"/>
              <a:t> </a:t>
            </a:r>
            <a:r>
              <a:rPr lang="fr-FR" sz="1200" dirty="0" err="1"/>
              <a:t>according</a:t>
            </a:r>
            <a:r>
              <a:rPr lang="fr-FR" sz="1200" dirty="0"/>
              <a:t> to </a:t>
            </a:r>
            <a:r>
              <a:rPr lang="fr-FR" sz="1200" dirty="0" err="1"/>
              <a:t>their</a:t>
            </a:r>
            <a:r>
              <a:rPr lang="fr-FR" sz="1200" dirty="0"/>
              <a:t> budget.</a:t>
            </a:r>
          </a:p>
        </p:txBody>
      </p:sp>
      <p:sp>
        <p:nvSpPr>
          <p:cNvPr id="63" name="TextBox 62">
            <a:extLst>
              <a:ext uri="{FF2B5EF4-FFF2-40B4-BE49-F238E27FC236}">
                <a16:creationId xmlns:a16="http://schemas.microsoft.com/office/drawing/2014/main" id="{AAB6A0EA-9992-A601-D8AE-66F1B9020381}"/>
              </a:ext>
            </a:extLst>
          </p:cNvPr>
          <p:cNvSpPr txBox="1"/>
          <p:nvPr/>
        </p:nvSpPr>
        <p:spPr>
          <a:xfrm>
            <a:off x="594229" y="2464451"/>
            <a:ext cx="5255473" cy="964188"/>
          </a:xfrm>
          <a:prstGeom prst="rect">
            <a:avLst/>
          </a:prstGeom>
          <a:noFill/>
        </p:spPr>
        <p:txBody>
          <a:bodyPr wrap="square" rtlCol="0" anchor="ctr">
            <a:noAutofit/>
          </a:bodyPr>
          <a:lstStyle/>
          <a:p>
            <a:pPr marL="171450" indent="-171450">
              <a:buFont typeface="Arial" panose="020B0604020202020204" pitchFamily="34" charset="0"/>
              <a:buChar char="•"/>
            </a:pPr>
            <a:r>
              <a:rPr lang="en-US" sz="1200" noProof="0">
                <a:solidFill>
                  <a:schemeClr val="tx1"/>
                </a:solidFill>
              </a:rPr>
              <a:t>Improved accuracy in predicting the number of ushers, cleaners, and medical personnel needed, reducing labor costs without compromising service quality</a:t>
            </a:r>
          </a:p>
          <a:p>
            <a:pPr marL="171450" indent="-171450">
              <a:buFont typeface="Arial" panose="020B0604020202020204" pitchFamily="34" charset="0"/>
              <a:buChar char="•"/>
            </a:pPr>
            <a:r>
              <a:rPr lang="en-GB" sz="1200" b="0" i="0" u="none" strike="noStrike">
                <a:solidFill>
                  <a:srgbClr val="000000"/>
                </a:solidFill>
                <a:effectLst/>
                <a:latin typeface="-webkit-standard"/>
              </a:rPr>
              <a:t>Real-time adjustments to staff allocation based on live attendance predictions to handle unexpected surges efficiently.</a:t>
            </a:r>
            <a:endParaRPr lang="de-DE" sz="1200">
              <a:solidFill>
                <a:schemeClr val="tx1"/>
              </a:solidFill>
            </a:endParaRPr>
          </a:p>
        </p:txBody>
      </p:sp>
      <p:pic>
        <p:nvPicPr>
          <p:cNvPr id="1026" name="Picture 2" descr="Teamwork ">
            <a:extLst>
              <a:ext uri="{FF2B5EF4-FFF2-40B4-BE49-F238E27FC236}">
                <a16:creationId xmlns:a16="http://schemas.microsoft.com/office/drawing/2014/main" id="{8A829558-D3C2-CCFA-964C-4DB6267A6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36847" y="2232878"/>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bel ">
            <a:extLst>
              <a:ext uri="{FF2B5EF4-FFF2-40B4-BE49-F238E27FC236}">
                <a16:creationId xmlns:a16="http://schemas.microsoft.com/office/drawing/2014/main" id="{04CB3B00-7F9C-A690-1025-3931B3F000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230" y="5046751"/>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dience ">
            <a:extLst>
              <a:ext uri="{FF2B5EF4-FFF2-40B4-BE49-F238E27FC236}">
                <a16:creationId xmlns:a16="http://schemas.microsoft.com/office/drawing/2014/main" id="{08936E37-971B-075D-E1C9-15B8BBC02E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847" y="3641739"/>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AF972070-F197-F438-9CC4-573DB21B1E78}"/>
              </a:ext>
            </a:extLst>
          </p:cNvPr>
          <p:cNvSpPr txBox="1"/>
          <p:nvPr/>
        </p:nvSpPr>
        <p:spPr>
          <a:xfrm>
            <a:off x="840813" y="4992610"/>
            <a:ext cx="41324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kern="1200">
                <a:solidFill>
                  <a:schemeClr val="tx1"/>
                </a:solidFill>
                <a:latin typeface="Calibri"/>
                <a:ea typeface="Calibri"/>
                <a:cs typeface="Calibri"/>
              </a:rPr>
              <a:t>Sponsorship &amp; Marketing Agencies</a:t>
            </a:r>
            <a:endParaRPr lang="de-DE" sz="1400">
              <a:latin typeface="Calibri"/>
              <a:ea typeface="Calibri"/>
              <a:cs typeface="Calibri"/>
            </a:endParaRPr>
          </a:p>
        </p:txBody>
      </p:sp>
    </p:spTree>
    <p:extLst>
      <p:ext uri="{BB962C8B-B14F-4D97-AF65-F5344CB8AC3E}">
        <p14:creationId xmlns:p14="http://schemas.microsoft.com/office/powerpoint/2010/main" val="270782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C38D585-8D44-5FF9-F464-BD37F551A843}"/>
              </a:ext>
            </a:extLst>
          </p:cNvPr>
          <p:cNvGraphicFramePr>
            <a:graphicFrameLocks noChangeAspect="1"/>
          </p:cNvGraphicFramePr>
          <p:nvPr>
            <p:custDataLst>
              <p:tags r:id="rId1"/>
            </p:custDataLst>
            <p:extLst>
              <p:ext uri="{D42A27DB-BD31-4B8C-83A1-F6EECF244321}">
                <p14:modId xmlns:p14="http://schemas.microsoft.com/office/powerpoint/2010/main" val="41340661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think-cell data - do not delete" hidden="1">
                        <a:extLst>
                          <a:ext uri="{FF2B5EF4-FFF2-40B4-BE49-F238E27FC236}">
                            <a16:creationId xmlns:a16="http://schemas.microsoft.com/office/drawing/2014/main" id="{BC38D585-8D44-5FF9-F464-BD37F551A84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F858CC46-D101-6D9B-84BC-EE4A023923B8}"/>
              </a:ext>
            </a:extLst>
          </p:cNvPr>
          <p:cNvSpPr>
            <a:spLocks noGrp="1"/>
          </p:cNvSpPr>
          <p:nvPr>
            <p:ph type="body" sz="quarter" idx="14"/>
          </p:nvPr>
        </p:nvSpPr>
        <p:spPr/>
        <p:txBody>
          <a:bodyPr/>
          <a:lstStyle/>
          <a:p>
            <a:r>
              <a:rPr lang="en-GB"/>
              <a:t>2. Data Preparation</a:t>
            </a:r>
          </a:p>
        </p:txBody>
      </p:sp>
      <p:sp>
        <p:nvSpPr>
          <p:cNvPr id="3" name="Title 2">
            <a:extLst>
              <a:ext uri="{FF2B5EF4-FFF2-40B4-BE49-F238E27FC236}">
                <a16:creationId xmlns:a16="http://schemas.microsoft.com/office/drawing/2014/main" id="{8FC14721-62EF-296D-45BB-9F303437902E}"/>
              </a:ext>
            </a:extLst>
          </p:cNvPr>
          <p:cNvSpPr>
            <a:spLocks noGrp="1"/>
          </p:cNvSpPr>
          <p:nvPr>
            <p:ph type="title"/>
          </p:nvPr>
        </p:nvSpPr>
        <p:spPr>
          <a:xfrm>
            <a:off x="582689" y="649955"/>
            <a:ext cx="11033209" cy="341632"/>
          </a:xfrm>
        </p:spPr>
        <p:txBody>
          <a:bodyPr vert="horz"/>
          <a:lstStyle/>
          <a:p>
            <a:r>
              <a:rPr lang="en-GB"/>
              <a:t>Data pre-processing and Data Cleaning</a:t>
            </a:r>
          </a:p>
        </p:txBody>
      </p:sp>
      <p:sp>
        <p:nvSpPr>
          <p:cNvPr id="4" name="Date Placeholder 3">
            <a:extLst>
              <a:ext uri="{FF2B5EF4-FFF2-40B4-BE49-F238E27FC236}">
                <a16:creationId xmlns:a16="http://schemas.microsoft.com/office/drawing/2014/main" id="{2343BDC4-39A7-9106-CA9D-6F0618D50848}"/>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E23F2B48-A1B2-6CA0-8DBA-C231548D10B2}"/>
              </a:ext>
            </a:extLst>
          </p:cNvPr>
          <p:cNvSpPr>
            <a:spLocks noGrp="1"/>
          </p:cNvSpPr>
          <p:nvPr>
            <p:ph type="sldNum" sz="quarter" idx="12"/>
          </p:nvPr>
        </p:nvSpPr>
        <p:spPr/>
        <p:txBody>
          <a:bodyPr/>
          <a:lstStyle/>
          <a:p>
            <a:r>
              <a:rPr lang="en-US"/>
              <a:t>2</a:t>
            </a:r>
          </a:p>
        </p:txBody>
      </p:sp>
      <p:sp>
        <p:nvSpPr>
          <p:cNvPr id="7" name="Text Placeholder 6">
            <a:extLst>
              <a:ext uri="{FF2B5EF4-FFF2-40B4-BE49-F238E27FC236}">
                <a16:creationId xmlns:a16="http://schemas.microsoft.com/office/drawing/2014/main" id="{0144743C-1568-DC70-2301-10E158BF9F27}"/>
              </a:ext>
            </a:extLst>
          </p:cNvPr>
          <p:cNvSpPr>
            <a:spLocks noGrp="1"/>
          </p:cNvSpPr>
          <p:nvPr>
            <p:ph type="body" sz="quarter" idx="16"/>
          </p:nvPr>
        </p:nvSpPr>
        <p:spPr>
          <a:xfrm>
            <a:off x="582689" y="1005442"/>
            <a:ext cx="11033209" cy="286232"/>
          </a:xfrm>
        </p:spPr>
        <p:txBody>
          <a:bodyPr/>
          <a:lstStyle/>
          <a:p>
            <a:r>
              <a:rPr lang="en-GB"/>
              <a:t>Introduction </a:t>
            </a:r>
          </a:p>
        </p:txBody>
      </p:sp>
      <p:sp>
        <p:nvSpPr>
          <p:cNvPr id="8" name="Text Placeholder 7">
            <a:extLst>
              <a:ext uri="{FF2B5EF4-FFF2-40B4-BE49-F238E27FC236}">
                <a16:creationId xmlns:a16="http://schemas.microsoft.com/office/drawing/2014/main" id="{A67BEA9C-9116-5EC6-70D7-7B65DF6BA74C}"/>
              </a:ext>
            </a:extLst>
          </p:cNvPr>
          <p:cNvSpPr>
            <a:spLocks noGrp="1"/>
          </p:cNvSpPr>
          <p:nvPr>
            <p:ph type="body" sz="quarter" idx="17"/>
          </p:nvPr>
        </p:nvSpPr>
        <p:spPr/>
        <p:txBody>
          <a:bodyPr/>
          <a:lstStyle/>
          <a:p>
            <a:endParaRPr lang="en-GB"/>
          </a:p>
        </p:txBody>
      </p:sp>
      <p:sp>
        <p:nvSpPr>
          <p:cNvPr id="9" name="Text Placeholder 8">
            <a:extLst>
              <a:ext uri="{FF2B5EF4-FFF2-40B4-BE49-F238E27FC236}">
                <a16:creationId xmlns:a16="http://schemas.microsoft.com/office/drawing/2014/main" id="{C4899F6C-F12D-E377-8E3D-571CF73C6109}"/>
              </a:ext>
            </a:extLst>
          </p:cNvPr>
          <p:cNvSpPr>
            <a:spLocks noGrp="1"/>
          </p:cNvSpPr>
          <p:nvPr>
            <p:ph type="body" sz="quarter" idx="18"/>
          </p:nvPr>
        </p:nvSpPr>
        <p:spPr/>
        <p:txBody>
          <a:bodyPr/>
          <a:lstStyle/>
          <a:p>
            <a:endParaRPr lang="en-GB"/>
          </a:p>
        </p:txBody>
      </p:sp>
      <p:sp>
        <p:nvSpPr>
          <p:cNvPr id="18" name="Rectangle 17">
            <a:extLst>
              <a:ext uri="{FF2B5EF4-FFF2-40B4-BE49-F238E27FC236}">
                <a16:creationId xmlns:a16="http://schemas.microsoft.com/office/drawing/2014/main" id="{1C3BADDF-85E7-D722-8EA1-A7A19562B552}"/>
              </a:ext>
            </a:extLst>
          </p:cNvPr>
          <p:cNvSpPr/>
          <p:nvPr/>
        </p:nvSpPr>
        <p:spPr>
          <a:xfrm>
            <a:off x="549618" y="1502402"/>
            <a:ext cx="3709116" cy="1044000"/>
          </a:xfrm>
          <a:prstGeom prst="rect">
            <a:avLst/>
          </a:prstGeom>
          <a:solidFill>
            <a:srgbClr val="0B843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45720" rtlCol="0" anchor="t"/>
          <a:lstStyle/>
          <a:p>
            <a:pPr>
              <a:defRPr/>
            </a:pPr>
            <a:r>
              <a:rPr kumimoji="0" lang="de-CH" sz="1600" b="1" i="0" u="none" strike="noStrike" kern="1200" cap="none" spc="0" normalizeH="0" baseline="0" noProof="0">
                <a:ln>
                  <a:noFill/>
                </a:ln>
                <a:solidFill>
                  <a:prstClr val="white"/>
                </a:solidFill>
                <a:effectLst/>
                <a:uLnTx/>
                <a:uFillTx/>
                <a:ea typeface="Calibri"/>
                <a:cs typeface="Calibri"/>
              </a:rPr>
              <a:t>01 |  Web </a:t>
            </a:r>
            <a:r>
              <a:rPr kumimoji="0" lang="de-CH" sz="1600" b="1" i="0" u="none" strike="noStrike" kern="1200" cap="none" spc="0" normalizeH="0" baseline="0" noProof="0" err="1">
                <a:ln>
                  <a:noFill/>
                </a:ln>
                <a:solidFill>
                  <a:prstClr val="white"/>
                </a:solidFill>
                <a:effectLst/>
                <a:uLnTx/>
                <a:uFillTx/>
                <a:ea typeface="Calibri"/>
                <a:cs typeface="Calibri"/>
              </a:rPr>
              <a:t>Scraping</a:t>
            </a:r>
            <a:r>
              <a:rPr lang="de-CH" sz="1600" b="1">
                <a:solidFill>
                  <a:prstClr val="white"/>
                </a:solidFill>
                <a:ea typeface="Calibri"/>
                <a:cs typeface="Calibri"/>
              </a:rPr>
              <a:t> &amp; API</a:t>
            </a:r>
            <a:endParaRPr kumimoji="0" lang="de-CH" sz="1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0" i="0" u="none" strike="noStrike" kern="1200" cap="none" spc="0" normalizeH="0" baseline="0" noProof="0" err="1">
                <a:ln>
                  <a:noFill/>
                </a:ln>
                <a:solidFill>
                  <a:prstClr val="white"/>
                </a:solidFill>
                <a:effectLst/>
                <a:uLnTx/>
                <a:uFillTx/>
                <a:ea typeface="Calibri"/>
                <a:cs typeface="Calibri"/>
              </a:rPr>
              <a:t>Extraction</a:t>
            </a:r>
            <a:r>
              <a:rPr kumimoji="0" lang="de-CH" sz="1200" b="0" i="0" u="none" strike="noStrike" kern="1200" cap="none" spc="0" normalizeH="0" baseline="0" noProof="0">
                <a:ln>
                  <a:noFill/>
                </a:ln>
                <a:solidFill>
                  <a:prstClr val="white"/>
                </a:solidFill>
                <a:effectLst/>
                <a:uLnTx/>
                <a:uFillTx/>
                <a:ea typeface="Calibri"/>
                <a:cs typeface="Calibri"/>
              </a:rPr>
              <a:t> </a:t>
            </a:r>
            <a:r>
              <a:rPr kumimoji="0" lang="de-CH" sz="1200" b="0" i="0" u="none" strike="noStrike" kern="1200" cap="none" spc="0" normalizeH="0" baseline="0" noProof="0" err="1">
                <a:ln>
                  <a:noFill/>
                </a:ln>
                <a:solidFill>
                  <a:prstClr val="white"/>
                </a:solidFill>
                <a:effectLst/>
                <a:uLnTx/>
                <a:uFillTx/>
                <a:ea typeface="Calibri"/>
                <a:cs typeface="Calibri"/>
              </a:rPr>
              <a:t>of</a:t>
            </a:r>
            <a:r>
              <a:rPr kumimoji="0" lang="de-CH" sz="1200" b="0" i="0" u="none" strike="noStrike" kern="1200" cap="none" spc="0" normalizeH="0" baseline="0" noProof="0">
                <a:ln>
                  <a:noFill/>
                </a:ln>
                <a:solidFill>
                  <a:prstClr val="white"/>
                </a:solidFill>
                <a:effectLst/>
                <a:uLnTx/>
                <a:uFillTx/>
                <a:ea typeface="Calibri"/>
                <a:cs typeface="Calibri"/>
              </a:rPr>
              <a:t> Features </a:t>
            </a:r>
            <a:r>
              <a:rPr kumimoji="0" lang="de-CH" sz="1200" b="0" i="0" u="none" strike="noStrike" kern="1200" cap="none" spc="0" normalizeH="0" baseline="0" noProof="0" err="1">
                <a:ln>
                  <a:noFill/>
                </a:ln>
                <a:solidFill>
                  <a:prstClr val="white"/>
                </a:solidFill>
                <a:effectLst/>
                <a:uLnTx/>
                <a:uFillTx/>
                <a:ea typeface="Calibri"/>
                <a:cs typeface="Calibri"/>
              </a:rPr>
              <a:t>from</a:t>
            </a:r>
            <a:r>
              <a:rPr kumimoji="0" lang="de-CH" sz="1200" b="0" i="0" u="none" strike="noStrike" kern="1200" cap="none" spc="0" normalizeH="0" baseline="0" noProof="0">
                <a:ln>
                  <a:noFill/>
                </a:ln>
                <a:solidFill>
                  <a:prstClr val="white"/>
                </a:solidFill>
                <a:effectLst/>
                <a:uLnTx/>
                <a:uFillTx/>
                <a:ea typeface="Calibri"/>
                <a:cs typeface="Calibri"/>
              </a:rPr>
              <a:t> </a:t>
            </a:r>
            <a:r>
              <a:rPr lang="de-CH" sz="1200">
                <a:solidFill>
                  <a:prstClr val="white"/>
                </a:solidFill>
                <a:ea typeface="Calibri"/>
                <a:cs typeface="Calibri"/>
              </a:rPr>
              <a:t>T</a:t>
            </a:r>
            <a:r>
              <a:rPr kumimoji="0" lang="de-CH" sz="1200" b="0" i="0" u="none" strike="noStrike" kern="1200" cap="none" spc="0" normalizeH="0" baseline="0" noProof="0">
                <a:ln>
                  <a:noFill/>
                </a:ln>
                <a:solidFill>
                  <a:prstClr val="white"/>
                </a:solidFill>
                <a:effectLst/>
                <a:uLnTx/>
                <a:uFillTx/>
                <a:ea typeface="Calibri"/>
                <a:cs typeface="Calibri"/>
              </a:rPr>
              <a:t>ransfermarkt (Home &amp; </a:t>
            </a:r>
            <a:r>
              <a:rPr kumimoji="0" lang="de-CH" sz="1200" b="0" i="0" u="none" strike="noStrike" kern="1200" cap="none" spc="0" normalizeH="0" baseline="0" noProof="0" err="1">
                <a:ln>
                  <a:noFill/>
                </a:ln>
                <a:solidFill>
                  <a:prstClr val="white"/>
                </a:solidFill>
                <a:effectLst/>
                <a:uLnTx/>
                <a:uFillTx/>
                <a:ea typeface="Calibri"/>
                <a:cs typeface="Calibri"/>
              </a:rPr>
              <a:t>Away</a:t>
            </a:r>
            <a:r>
              <a:rPr kumimoji="0" lang="de-CH" sz="1200" b="0" i="0" u="none" strike="noStrike" kern="1200" cap="none" spc="0" normalizeH="0" baseline="0" noProof="0">
                <a:ln>
                  <a:noFill/>
                </a:ln>
                <a:solidFill>
                  <a:prstClr val="white"/>
                </a:solidFill>
                <a:effectLst/>
                <a:uLnTx/>
                <a:uFillTx/>
                <a:ea typeface="Calibri"/>
                <a:cs typeface="Calibri"/>
              </a:rPr>
              <a:t> Team, Stadium </a:t>
            </a:r>
            <a:r>
              <a:rPr kumimoji="0" lang="de-CH" sz="1200" b="0" i="0" u="none" strike="noStrike" kern="1200" cap="none" spc="0" normalizeH="0" baseline="0" noProof="0" err="1">
                <a:ln>
                  <a:noFill/>
                </a:ln>
                <a:solidFill>
                  <a:prstClr val="white"/>
                </a:solidFill>
                <a:effectLst/>
                <a:uLnTx/>
                <a:uFillTx/>
                <a:ea typeface="Calibri"/>
                <a:cs typeface="Calibri"/>
              </a:rPr>
              <a:t>Attendance</a:t>
            </a:r>
            <a:r>
              <a:rPr kumimoji="0" lang="de-CH" sz="1200" b="0" i="0" u="none" strike="noStrike" kern="1200" cap="none" spc="0" normalizeH="0" baseline="0" noProof="0">
                <a:ln>
                  <a:noFill/>
                </a:ln>
                <a:solidFill>
                  <a:prstClr val="white"/>
                </a:solidFill>
                <a:effectLst/>
                <a:uLnTx/>
                <a:uFillTx/>
                <a:ea typeface="Calibri"/>
                <a:cs typeface="Calibri"/>
              </a:rPr>
              <a:t> etc.)</a:t>
            </a:r>
            <a:endParaRPr lang="de-CH" sz="1200" b="0" i="0" u="none" strike="noStrike" kern="1200" cap="none" spc="0" normalizeH="0" baseline="0" noProof="0">
              <a:ln>
                <a:noFill/>
              </a:ln>
              <a:solidFill>
                <a:prstClr val="white"/>
              </a:solidFill>
              <a:effectLst/>
              <a:uLnTx/>
              <a:uFillTx/>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200" err="1">
                <a:solidFill>
                  <a:prstClr val="white"/>
                </a:solidFill>
                <a:ea typeface="Calibri"/>
                <a:cs typeface="Calibri"/>
              </a:rPr>
              <a:t>Extraction</a:t>
            </a:r>
            <a:r>
              <a:rPr lang="de-CH" sz="1200">
                <a:solidFill>
                  <a:prstClr val="white"/>
                </a:solidFill>
                <a:ea typeface="Calibri"/>
                <a:cs typeface="Calibri"/>
              </a:rPr>
              <a:t> </a:t>
            </a:r>
            <a:r>
              <a:rPr lang="de-CH" sz="1200" err="1">
                <a:solidFill>
                  <a:prstClr val="white"/>
                </a:solidFill>
                <a:ea typeface="Calibri"/>
                <a:cs typeface="Calibri"/>
              </a:rPr>
              <a:t>of</a:t>
            </a:r>
            <a:r>
              <a:rPr lang="de-CH" sz="1200">
                <a:solidFill>
                  <a:prstClr val="white"/>
                </a:solidFill>
                <a:ea typeface="Calibri"/>
                <a:cs typeface="Calibri"/>
              </a:rPr>
              <a:t>  Features </a:t>
            </a:r>
            <a:r>
              <a:rPr lang="de-CH" sz="1200" err="1">
                <a:solidFill>
                  <a:prstClr val="white"/>
                </a:solidFill>
                <a:ea typeface="Calibri"/>
                <a:cs typeface="Calibri"/>
              </a:rPr>
              <a:t>from</a:t>
            </a:r>
            <a:r>
              <a:rPr lang="de-CH" sz="1200">
                <a:solidFill>
                  <a:prstClr val="white"/>
                </a:solidFill>
                <a:ea typeface="Calibri"/>
                <a:cs typeface="Calibri"/>
              </a:rPr>
              <a:t> Open Meteo (</a:t>
            </a:r>
            <a:r>
              <a:rPr lang="de-CH" sz="1200" err="1">
                <a:solidFill>
                  <a:prstClr val="white"/>
                </a:solidFill>
                <a:ea typeface="Calibri"/>
                <a:cs typeface="Calibri"/>
              </a:rPr>
              <a:t>Weather</a:t>
            </a:r>
            <a:r>
              <a:rPr lang="de-CH" sz="1200">
                <a:solidFill>
                  <a:prstClr val="white"/>
                </a:solidFill>
                <a:ea typeface="Calibri"/>
                <a:cs typeface="Calibri"/>
              </a:rPr>
              <a:t>, </a:t>
            </a:r>
            <a:r>
              <a:rPr lang="de-CH" sz="1200" err="1">
                <a:solidFill>
                  <a:prstClr val="white"/>
                </a:solidFill>
                <a:ea typeface="Calibri"/>
                <a:cs typeface="Calibri"/>
              </a:rPr>
              <a:t>Temperature</a:t>
            </a:r>
            <a:r>
              <a:rPr lang="de-CH" sz="1200">
                <a:solidFill>
                  <a:prstClr val="white"/>
                </a:solidFill>
                <a:ea typeface="Calibri"/>
                <a:cs typeface="Calibri"/>
              </a:rPr>
              <a:t>)</a:t>
            </a:r>
            <a:endParaRPr lang="de-CH" sz="1200" b="0" i="0" u="none" strike="noStrike" kern="1200" cap="none" spc="0" normalizeH="0" baseline="0" noProof="0">
              <a:ln>
                <a:noFill/>
              </a:ln>
              <a:solidFill>
                <a:prstClr val="white"/>
              </a:solidFill>
              <a:effectLst/>
              <a:uLnTx/>
              <a:uFillTx/>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CH" sz="12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F31C7590-46E3-4DAC-F0A1-59661D704913}"/>
              </a:ext>
            </a:extLst>
          </p:cNvPr>
          <p:cNvSpPr/>
          <p:nvPr/>
        </p:nvSpPr>
        <p:spPr>
          <a:xfrm>
            <a:off x="549618" y="2870402"/>
            <a:ext cx="3709116" cy="1044000"/>
          </a:xfrm>
          <a:prstGeom prst="rect">
            <a:avLst/>
          </a:prstGeom>
          <a:solidFill>
            <a:srgbClr val="0B8439">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02 | Data </a:t>
            </a:r>
            <a:r>
              <a:rPr kumimoji="0" lang="de-CH" sz="1600" b="1" i="0" u="none" strike="noStrike" kern="1200" cap="none" spc="0" normalizeH="0" baseline="0" noProof="0" err="1">
                <a:ln>
                  <a:noFill/>
                </a:ln>
                <a:solidFill>
                  <a:prstClr val="white"/>
                </a:solidFill>
                <a:effectLst/>
                <a:uLnTx/>
                <a:uFillTx/>
                <a:ea typeface="Calibri" panose="020F0502020204030204" pitchFamily="34" charset="0"/>
                <a:cs typeface="Calibri" panose="020F0502020204030204" pitchFamily="34" charset="0"/>
              </a:rPr>
              <a:t>Cleaning</a:t>
            </a:r>
            <a:endParaRPr kumimoji="0" lang="de-CH" sz="1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200">
                <a:solidFill>
                  <a:prstClr val="white"/>
                </a:solidFill>
                <a:ea typeface="Calibri" panose="020F0502020204030204" pitchFamily="34" charset="0"/>
                <a:cs typeface="Calibri" panose="020F0502020204030204" pitchFamily="34" charset="0"/>
              </a:rPr>
              <a:t>Transformation and </a:t>
            </a:r>
            <a:r>
              <a:rPr lang="de-CH" sz="1200" err="1">
                <a:solidFill>
                  <a:prstClr val="white"/>
                </a:solidFill>
                <a:ea typeface="Calibri" panose="020F0502020204030204" pitchFamily="34" charset="0"/>
                <a:cs typeface="Calibri" panose="020F0502020204030204" pitchFamily="34" charset="0"/>
              </a:rPr>
              <a:t>Categorization</a:t>
            </a:r>
            <a:r>
              <a:rPr lang="de-CH" sz="1200">
                <a:solidFill>
                  <a:prstClr val="white"/>
                </a:solidFill>
                <a:ea typeface="Calibri" panose="020F0502020204030204" pitchFamily="34" charset="0"/>
                <a:cs typeface="Calibri" panose="020F0502020204030204" pitchFamily="34" charset="0"/>
              </a:rPr>
              <a:t> </a:t>
            </a:r>
            <a:r>
              <a:rPr lang="de-CH" sz="1200" err="1">
                <a:solidFill>
                  <a:prstClr val="white"/>
                </a:solidFill>
                <a:ea typeface="Calibri" panose="020F0502020204030204" pitchFamily="34" charset="0"/>
                <a:cs typeface="Calibri" panose="020F0502020204030204" pitchFamily="34" charset="0"/>
              </a:rPr>
              <a:t>of</a:t>
            </a:r>
            <a:r>
              <a:rPr lang="de-CH" sz="1200">
                <a:solidFill>
                  <a:prstClr val="white"/>
                </a:solidFill>
                <a:ea typeface="Calibri" panose="020F0502020204030204" pitchFamily="34" charset="0"/>
                <a:cs typeface="Calibri" panose="020F0502020204030204" pitchFamily="34" charset="0"/>
              </a:rPr>
              <a:t> </a:t>
            </a:r>
            <a:r>
              <a:rPr lang="de-CH" sz="1200" err="1">
                <a:solidFill>
                  <a:prstClr val="white"/>
                </a:solidFill>
                <a:ea typeface="Calibri" panose="020F0502020204030204" pitchFamily="34" charset="0"/>
                <a:cs typeface="Calibri" panose="020F0502020204030204" pitchFamily="34" charset="0"/>
              </a:rPr>
              <a:t>selected</a:t>
            </a:r>
            <a:r>
              <a:rPr lang="de-CH" sz="1200">
                <a:solidFill>
                  <a:prstClr val="white"/>
                </a:solidFill>
                <a:ea typeface="Calibri" panose="020F0502020204030204" pitchFamily="34" charset="0"/>
                <a:cs typeface="Calibri" panose="020F0502020204030204" pitchFamily="34" charset="0"/>
              </a:rPr>
              <a:t>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200">
                <a:solidFill>
                  <a:prstClr val="white"/>
                </a:solidFill>
                <a:ea typeface="Calibri" panose="020F0502020204030204" pitchFamily="34" charset="0"/>
                <a:cs typeface="Calibri" panose="020F0502020204030204" pitchFamily="34" charset="0"/>
              </a:rPr>
              <a:t>Handling </a:t>
            </a:r>
            <a:r>
              <a:rPr lang="de-CH" sz="1200" err="1">
                <a:solidFill>
                  <a:prstClr val="white"/>
                </a:solidFill>
                <a:ea typeface="Calibri" panose="020F0502020204030204" pitchFamily="34" charset="0"/>
                <a:cs typeface="Calibri" panose="020F0502020204030204" pitchFamily="34" charset="0"/>
              </a:rPr>
              <a:t>missing</a:t>
            </a:r>
            <a:r>
              <a:rPr lang="de-CH" sz="1200">
                <a:solidFill>
                  <a:prstClr val="white"/>
                </a:solidFill>
                <a:ea typeface="Calibri" panose="020F0502020204030204" pitchFamily="34" charset="0"/>
                <a:cs typeface="Calibri" panose="020F0502020204030204" pitchFamily="34" charset="0"/>
              </a:rPr>
              <a:t> </a:t>
            </a:r>
            <a:r>
              <a:rPr lang="de-CH" sz="1200" err="1">
                <a:solidFill>
                  <a:prstClr val="white"/>
                </a:solidFill>
                <a:ea typeface="Calibri" panose="020F0502020204030204" pitchFamily="34" charset="0"/>
                <a:cs typeface="Calibri" panose="020F0502020204030204" pitchFamily="34" charset="0"/>
              </a:rPr>
              <a:t>values</a:t>
            </a:r>
            <a:r>
              <a:rPr lang="de-CH" sz="1200">
                <a:solidFill>
                  <a:prstClr val="white"/>
                </a:solidFill>
                <a:ea typeface="Calibri" panose="020F0502020204030204" pitchFamily="34" charset="0"/>
                <a:cs typeface="Calibri" panose="020F0502020204030204" pitchFamily="34" charset="0"/>
              </a:rPr>
              <a:t> </a:t>
            </a:r>
            <a:endParaRPr kumimoji="0" lang="de-CH" sz="140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F0D34869-057C-91F4-F891-4317A51CB25A}"/>
              </a:ext>
            </a:extLst>
          </p:cNvPr>
          <p:cNvSpPr/>
          <p:nvPr/>
        </p:nvSpPr>
        <p:spPr>
          <a:xfrm>
            <a:off x="549618" y="4238402"/>
            <a:ext cx="3709116" cy="1044000"/>
          </a:xfrm>
          <a:prstGeom prst="rect">
            <a:avLst/>
          </a:prstGeom>
          <a:solidFill>
            <a:srgbClr val="0B8439">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a:ln>
                  <a:noFill/>
                </a:ln>
                <a:solidFill>
                  <a:prstClr val="white"/>
                </a:solidFill>
                <a:effectLst/>
                <a:uLnTx/>
                <a:uFillTx/>
                <a:ea typeface="Calibri"/>
                <a:cs typeface="Calibri"/>
              </a:rPr>
              <a:t>03 | Feature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i="0" u="none" strike="noStrike" kern="1200" cap="none" spc="0" normalizeH="0" baseline="0" noProof="0" err="1">
                <a:ln>
                  <a:noFill/>
                </a:ln>
                <a:solidFill>
                  <a:prstClr val="white"/>
                </a:solidFill>
                <a:effectLst/>
                <a:uLnTx/>
                <a:uFillTx/>
                <a:ea typeface="Calibri"/>
                <a:cs typeface="Calibri"/>
              </a:rPr>
              <a:t>Creating</a:t>
            </a:r>
            <a:r>
              <a:rPr kumimoji="0" lang="de-CH" sz="1200" i="0" u="none" strike="noStrike" kern="1200" cap="none" spc="0" normalizeH="0" baseline="0" noProof="0">
                <a:ln>
                  <a:noFill/>
                </a:ln>
                <a:solidFill>
                  <a:prstClr val="white"/>
                </a:solidFill>
                <a:effectLst/>
                <a:uLnTx/>
                <a:uFillTx/>
                <a:ea typeface="Calibri"/>
                <a:cs typeface="Calibri"/>
              </a:rPr>
              <a:t> and </a:t>
            </a:r>
            <a:r>
              <a:rPr kumimoji="0" lang="de-CH" sz="1200" i="0" u="none" strike="noStrike" kern="1200" cap="none" spc="0" normalizeH="0" baseline="0" noProof="0" err="1">
                <a:ln>
                  <a:noFill/>
                </a:ln>
                <a:solidFill>
                  <a:prstClr val="white"/>
                </a:solidFill>
                <a:effectLst/>
                <a:uLnTx/>
                <a:uFillTx/>
                <a:ea typeface="Calibri"/>
                <a:cs typeface="Calibri"/>
              </a:rPr>
              <a:t>Including</a:t>
            </a:r>
            <a:r>
              <a:rPr kumimoji="0" lang="de-CH" sz="1200" i="0" u="none" strike="noStrike" kern="1200" cap="none" spc="0" normalizeH="0" baseline="0" noProof="0">
                <a:ln>
                  <a:noFill/>
                </a:ln>
                <a:solidFill>
                  <a:prstClr val="white"/>
                </a:solidFill>
                <a:effectLst/>
                <a:uLnTx/>
                <a:uFillTx/>
                <a:ea typeface="Calibri"/>
                <a:cs typeface="Calibri"/>
              </a:rPr>
              <a:t> </a:t>
            </a:r>
            <a:r>
              <a:rPr kumimoji="0" lang="de-CH" sz="1200" i="0" u="none" strike="noStrike" kern="1200" cap="none" spc="0" normalizeH="0" baseline="0" noProof="0" err="1">
                <a:ln>
                  <a:noFill/>
                </a:ln>
                <a:solidFill>
                  <a:prstClr val="white"/>
                </a:solidFill>
                <a:effectLst/>
                <a:uLnTx/>
                <a:uFillTx/>
                <a:ea typeface="Calibri"/>
                <a:cs typeface="Calibri"/>
              </a:rPr>
              <a:t>new</a:t>
            </a:r>
            <a:r>
              <a:rPr kumimoji="0" lang="de-CH" sz="1200" i="0" u="none" strike="noStrike" kern="1200" cap="none" spc="0" normalizeH="0" baseline="0" noProof="0">
                <a:ln>
                  <a:noFill/>
                </a:ln>
                <a:solidFill>
                  <a:prstClr val="white"/>
                </a:solidFill>
                <a:effectLst/>
                <a:uLnTx/>
                <a:uFillTx/>
                <a:ea typeface="Calibri"/>
                <a:cs typeface="Calibri"/>
              </a:rPr>
              <a:t> Features </a:t>
            </a:r>
            <a:r>
              <a:rPr kumimoji="0" lang="de-CH" sz="1200" i="0" u="none" strike="noStrike" kern="1200" cap="none" spc="0" normalizeH="0" baseline="0" noProof="0" err="1">
                <a:ln>
                  <a:noFill/>
                </a:ln>
                <a:solidFill>
                  <a:prstClr val="white"/>
                </a:solidFill>
                <a:effectLst/>
                <a:uLnTx/>
                <a:uFillTx/>
                <a:ea typeface="Calibri"/>
                <a:cs typeface="Calibri"/>
              </a:rPr>
              <a:t>to</a:t>
            </a:r>
            <a:r>
              <a:rPr kumimoji="0" lang="de-CH" sz="1200" i="0" u="none" strike="noStrike" kern="1200" cap="none" spc="0" normalizeH="0" baseline="0" noProof="0">
                <a:ln>
                  <a:noFill/>
                </a:ln>
                <a:solidFill>
                  <a:prstClr val="white"/>
                </a:solidFill>
                <a:effectLst/>
                <a:uLnTx/>
                <a:uFillTx/>
                <a:ea typeface="Calibri"/>
                <a:cs typeface="Calibri"/>
              </a:rPr>
              <a:t> </a:t>
            </a:r>
            <a:r>
              <a:rPr kumimoji="0" lang="de-CH" sz="1200" i="0" u="none" strike="noStrike" kern="1200" cap="none" spc="0" normalizeH="0" baseline="0" noProof="0" err="1">
                <a:ln>
                  <a:noFill/>
                </a:ln>
                <a:solidFill>
                  <a:prstClr val="white"/>
                </a:solidFill>
                <a:effectLst/>
                <a:uLnTx/>
                <a:uFillTx/>
                <a:ea typeface="Calibri"/>
                <a:cs typeface="Calibri"/>
              </a:rPr>
              <a:t>explain</a:t>
            </a:r>
            <a:r>
              <a:rPr kumimoji="0" lang="de-CH" sz="1200" i="0" u="none" strike="noStrike" kern="1200" cap="none" spc="0" normalizeH="0" baseline="0" noProof="0">
                <a:ln>
                  <a:noFill/>
                </a:ln>
                <a:solidFill>
                  <a:prstClr val="white"/>
                </a:solidFill>
                <a:effectLst/>
                <a:uLnTx/>
                <a:uFillTx/>
                <a:ea typeface="Calibri"/>
                <a:cs typeface="Calibri"/>
              </a:rPr>
              <a:t> </a:t>
            </a:r>
            <a:r>
              <a:rPr kumimoji="0" lang="de-CH" sz="1200" i="0" u="none" strike="noStrike" kern="1200" cap="none" spc="0" normalizeH="0" baseline="0" noProof="0" err="1">
                <a:ln>
                  <a:noFill/>
                </a:ln>
                <a:solidFill>
                  <a:prstClr val="white"/>
                </a:solidFill>
                <a:effectLst/>
                <a:uLnTx/>
                <a:uFillTx/>
                <a:ea typeface="Calibri"/>
                <a:cs typeface="Calibri"/>
              </a:rPr>
              <a:t>Attendance</a:t>
            </a:r>
            <a:r>
              <a:rPr kumimoji="0" lang="de-CH" sz="1200" i="0" u="none" strike="noStrike" kern="1200" cap="none" spc="0" normalizeH="0" baseline="0" noProof="0">
                <a:ln>
                  <a:noFill/>
                </a:ln>
                <a:solidFill>
                  <a:prstClr val="white"/>
                </a:solidFill>
                <a:effectLst/>
                <a:uLnTx/>
                <a:uFillTx/>
                <a:ea typeface="Calibri"/>
                <a:cs typeface="Calibri"/>
              </a:rPr>
              <a:t> (</a:t>
            </a:r>
            <a:r>
              <a:rPr lang="de-CH" sz="1200">
                <a:solidFill>
                  <a:prstClr val="white"/>
                </a:solidFill>
                <a:ea typeface="Calibri"/>
                <a:cs typeface="Calibri"/>
              </a:rPr>
              <a:t>Derby, Home &amp; </a:t>
            </a:r>
            <a:r>
              <a:rPr lang="de-CH" sz="1200" err="1">
                <a:solidFill>
                  <a:prstClr val="white"/>
                </a:solidFill>
                <a:ea typeface="Calibri"/>
                <a:cs typeface="Calibri"/>
              </a:rPr>
              <a:t>Opposing</a:t>
            </a:r>
            <a:r>
              <a:rPr lang="de-CH" sz="1200">
                <a:solidFill>
                  <a:prstClr val="white"/>
                </a:solidFill>
                <a:ea typeface="Calibri"/>
                <a:cs typeface="Calibri"/>
              </a:rPr>
              <a:t> Team Ranking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200" err="1">
                <a:solidFill>
                  <a:prstClr val="white"/>
                </a:solidFill>
                <a:ea typeface="Calibri" panose="020F0502020204030204" pitchFamily="34" charset="0"/>
                <a:cs typeface="Calibri"/>
              </a:rPr>
              <a:t>Categorizing</a:t>
            </a:r>
            <a:r>
              <a:rPr lang="de-CH" sz="1200">
                <a:solidFill>
                  <a:prstClr val="white"/>
                </a:solidFill>
                <a:ea typeface="Calibri" panose="020F0502020204030204" pitchFamily="34" charset="0"/>
                <a:cs typeface="Calibri"/>
              </a:rPr>
              <a:t> Features (Ranking, </a:t>
            </a:r>
            <a:r>
              <a:rPr lang="de-CH" sz="1200" err="1">
                <a:solidFill>
                  <a:prstClr val="white"/>
                </a:solidFill>
                <a:ea typeface="Calibri" panose="020F0502020204030204" pitchFamily="34" charset="0"/>
                <a:cs typeface="Calibri"/>
              </a:rPr>
              <a:t>Weather</a:t>
            </a:r>
            <a:r>
              <a:rPr lang="de-CH" sz="1200">
                <a:solidFill>
                  <a:prstClr val="white"/>
                </a:solidFill>
                <a:ea typeface="Calibri" panose="020F0502020204030204" pitchFamily="34" charset="0"/>
                <a:cs typeface="Calibri"/>
              </a:rPr>
              <a:t>, Time etc.)</a:t>
            </a:r>
            <a:endParaRPr kumimoji="0" lang="de-CH" sz="120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21" name="Isosceles Triangle 18">
            <a:extLst>
              <a:ext uri="{FF2B5EF4-FFF2-40B4-BE49-F238E27FC236}">
                <a16:creationId xmlns:a16="http://schemas.microsoft.com/office/drawing/2014/main" id="{2F656F7B-B604-BF2D-BCAE-7529984F3D99}"/>
              </a:ext>
            </a:extLst>
          </p:cNvPr>
          <p:cNvSpPr/>
          <p:nvPr/>
        </p:nvSpPr>
        <p:spPr>
          <a:xfrm rot="10800000">
            <a:off x="549618" y="5606402"/>
            <a:ext cx="3709116" cy="720000"/>
          </a:xfrm>
          <a:prstGeom prst="triangle">
            <a:avLst/>
          </a:prstGeom>
          <a:solidFill>
            <a:srgbClr val="0B8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22" name="Parallelogram 21">
            <a:extLst>
              <a:ext uri="{FF2B5EF4-FFF2-40B4-BE49-F238E27FC236}">
                <a16:creationId xmlns:a16="http://schemas.microsoft.com/office/drawing/2014/main" id="{5EC1200B-16F0-0C36-15F6-6E67337CD8DC}"/>
              </a:ext>
            </a:extLst>
          </p:cNvPr>
          <p:cNvSpPr/>
          <p:nvPr/>
        </p:nvSpPr>
        <p:spPr>
          <a:xfrm rot="10800000">
            <a:off x="549618" y="5282402"/>
            <a:ext cx="3709116" cy="324000"/>
          </a:xfrm>
          <a:prstGeom prst="parallelogram">
            <a:avLst>
              <a:gd name="adj" fmla="val 14379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23" name="Parallelogram 22">
            <a:extLst>
              <a:ext uri="{FF2B5EF4-FFF2-40B4-BE49-F238E27FC236}">
                <a16:creationId xmlns:a16="http://schemas.microsoft.com/office/drawing/2014/main" id="{2F536E68-1E49-9A0D-7C95-64553CB0D6E5}"/>
              </a:ext>
            </a:extLst>
          </p:cNvPr>
          <p:cNvSpPr/>
          <p:nvPr/>
        </p:nvSpPr>
        <p:spPr>
          <a:xfrm rot="10800000">
            <a:off x="549618" y="3914402"/>
            <a:ext cx="3709116" cy="324000"/>
          </a:xfrm>
          <a:prstGeom prst="parallelogram">
            <a:avLst>
              <a:gd name="adj" fmla="val 14379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24" name="Parallelogram 23">
            <a:extLst>
              <a:ext uri="{FF2B5EF4-FFF2-40B4-BE49-F238E27FC236}">
                <a16:creationId xmlns:a16="http://schemas.microsoft.com/office/drawing/2014/main" id="{C9BBEF6F-E27B-53B7-4FA3-4F347034F9FD}"/>
              </a:ext>
            </a:extLst>
          </p:cNvPr>
          <p:cNvSpPr/>
          <p:nvPr/>
        </p:nvSpPr>
        <p:spPr>
          <a:xfrm rot="10800000">
            <a:off x="549618" y="2546402"/>
            <a:ext cx="3709116" cy="324000"/>
          </a:xfrm>
          <a:prstGeom prst="parallelogram">
            <a:avLst>
              <a:gd name="adj" fmla="val 14379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3FD8D72-4A75-CD5D-E480-221381EFCB1E}"/>
              </a:ext>
            </a:extLst>
          </p:cNvPr>
          <p:cNvSpPr txBox="1"/>
          <p:nvPr/>
        </p:nvSpPr>
        <p:spPr>
          <a:xfrm>
            <a:off x="1766501" y="5607781"/>
            <a:ext cx="1275347" cy="307777"/>
          </a:xfrm>
          <a:prstGeom prst="rect">
            <a:avLst/>
          </a:prstGeom>
          <a:noFill/>
          <a:ln>
            <a:noFill/>
          </a:ln>
        </p:spPr>
        <p:txBody>
          <a:bodyPr wrap="square" rtlCol="0">
            <a:spAutoFit/>
          </a:bodyPr>
          <a:lstStyle/>
          <a:p>
            <a:pPr algn="ctr"/>
            <a:r>
              <a:rPr lang="de-DE" sz="1400" b="1">
                <a:solidFill>
                  <a:schemeClr val="bg1"/>
                </a:solidFill>
              </a:rPr>
              <a:t>Final Dataset</a:t>
            </a:r>
          </a:p>
        </p:txBody>
      </p:sp>
      <p:pic>
        <p:nvPicPr>
          <p:cNvPr id="12" name="Picture 11">
            <a:extLst>
              <a:ext uri="{FF2B5EF4-FFF2-40B4-BE49-F238E27FC236}">
                <a16:creationId xmlns:a16="http://schemas.microsoft.com/office/drawing/2014/main" id="{DF338803-6980-E9CD-D719-8861E6345C2A}"/>
              </a:ext>
            </a:extLst>
          </p:cNvPr>
          <p:cNvPicPr>
            <a:picLocks noChangeAspect="1"/>
          </p:cNvPicPr>
          <p:nvPr/>
        </p:nvPicPr>
        <p:blipFill>
          <a:blip r:embed="rId6"/>
          <a:stretch>
            <a:fillRect/>
          </a:stretch>
        </p:blipFill>
        <p:spPr>
          <a:xfrm>
            <a:off x="2224175" y="5874197"/>
            <a:ext cx="360000" cy="360000"/>
          </a:xfrm>
          <a:prstGeom prst="rect">
            <a:avLst/>
          </a:prstGeom>
        </p:spPr>
      </p:pic>
      <p:cxnSp>
        <p:nvCxnSpPr>
          <p:cNvPr id="15" name="Straight Connector 3092">
            <a:extLst>
              <a:ext uri="{FF2B5EF4-FFF2-40B4-BE49-F238E27FC236}">
                <a16:creationId xmlns:a16="http://schemas.microsoft.com/office/drawing/2014/main" id="{BF6EE3A5-E2BA-AF01-5EB9-46DFC8C29E8E}"/>
              </a:ext>
            </a:extLst>
          </p:cNvPr>
          <p:cNvCxnSpPr>
            <a:cxnSpLocks/>
          </p:cNvCxnSpPr>
          <p:nvPr/>
        </p:nvCxnSpPr>
        <p:spPr>
          <a:xfrm>
            <a:off x="4570630" y="2708402"/>
            <a:ext cx="704526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3092">
            <a:extLst>
              <a:ext uri="{FF2B5EF4-FFF2-40B4-BE49-F238E27FC236}">
                <a16:creationId xmlns:a16="http://schemas.microsoft.com/office/drawing/2014/main" id="{278BD084-17A0-BB2F-62AA-2E2374F3686F}"/>
              </a:ext>
            </a:extLst>
          </p:cNvPr>
          <p:cNvCxnSpPr>
            <a:cxnSpLocks/>
          </p:cNvCxnSpPr>
          <p:nvPr/>
        </p:nvCxnSpPr>
        <p:spPr>
          <a:xfrm>
            <a:off x="4570630" y="4076402"/>
            <a:ext cx="704526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28" name="Picture 4" descr="Search ">
            <a:extLst>
              <a:ext uri="{FF2B5EF4-FFF2-40B4-BE49-F238E27FC236}">
                <a16:creationId xmlns:a16="http://schemas.microsoft.com/office/drawing/2014/main" id="{2B8968F5-2034-FF9E-615F-AFA364C0E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0844" y="1686974"/>
            <a:ext cx="394064" cy="3940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transformation ">
            <a:extLst>
              <a:ext uri="{FF2B5EF4-FFF2-40B4-BE49-F238E27FC236}">
                <a16:creationId xmlns:a16="http://schemas.microsoft.com/office/drawing/2014/main" id="{2CA2153A-48D7-22A2-A69F-944B5E0BF2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5521" y="1686974"/>
            <a:ext cx="394064" cy="39406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1A70D65-F020-EB74-288C-80B787F90E18}"/>
              </a:ext>
            </a:extLst>
          </p:cNvPr>
          <p:cNvSpPr txBox="1"/>
          <p:nvPr/>
        </p:nvSpPr>
        <p:spPr>
          <a:xfrm>
            <a:off x="4688440" y="2107654"/>
            <a:ext cx="1618872" cy="276999"/>
          </a:xfrm>
          <a:prstGeom prst="rect">
            <a:avLst/>
          </a:prstGeom>
          <a:noFill/>
        </p:spPr>
        <p:txBody>
          <a:bodyPr wrap="square" rtlCol="0" anchor="ctr">
            <a:spAutoFit/>
          </a:bodyPr>
          <a:lstStyle/>
          <a:p>
            <a:pPr algn="ctr"/>
            <a:r>
              <a:rPr lang="de-DE" sz="1200" b="1" i="1"/>
              <a:t>Research Web Sources</a:t>
            </a:r>
          </a:p>
        </p:txBody>
      </p:sp>
      <p:sp>
        <p:nvSpPr>
          <p:cNvPr id="31" name="TextBox 30">
            <a:extLst>
              <a:ext uri="{FF2B5EF4-FFF2-40B4-BE49-F238E27FC236}">
                <a16:creationId xmlns:a16="http://schemas.microsoft.com/office/drawing/2014/main" id="{CBF5979B-6559-48F1-D58F-598B3013D341}"/>
              </a:ext>
            </a:extLst>
          </p:cNvPr>
          <p:cNvSpPr txBox="1"/>
          <p:nvPr/>
        </p:nvSpPr>
        <p:spPr>
          <a:xfrm>
            <a:off x="7083117" y="2107654"/>
            <a:ext cx="1618872" cy="461665"/>
          </a:xfrm>
          <a:prstGeom prst="rect">
            <a:avLst/>
          </a:prstGeom>
          <a:noFill/>
        </p:spPr>
        <p:txBody>
          <a:bodyPr wrap="square" rtlCol="0" anchor="ctr">
            <a:spAutoFit/>
          </a:bodyPr>
          <a:lstStyle/>
          <a:p>
            <a:pPr algn="ctr"/>
            <a:r>
              <a:rPr lang="de-DE" sz="1200" b="1" i="1"/>
              <a:t>Extract Data </a:t>
            </a:r>
            <a:r>
              <a:rPr lang="de-DE" sz="1200" b="1" i="1" err="1"/>
              <a:t>from</a:t>
            </a:r>
            <a:r>
              <a:rPr lang="de-DE" sz="1200" b="1" i="1"/>
              <a:t> Web Sources</a:t>
            </a:r>
          </a:p>
        </p:txBody>
      </p:sp>
      <p:grpSp>
        <p:nvGrpSpPr>
          <p:cNvPr id="32" name="Group 31">
            <a:extLst>
              <a:ext uri="{FF2B5EF4-FFF2-40B4-BE49-F238E27FC236}">
                <a16:creationId xmlns:a16="http://schemas.microsoft.com/office/drawing/2014/main" id="{84471B31-775E-38CE-F07B-D2099E30C595}"/>
              </a:ext>
            </a:extLst>
          </p:cNvPr>
          <p:cNvGrpSpPr/>
          <p:nvPr/>
        </p:nvGrpSpPr>
        <p:grpSpPr>
          <a:xfrm>
            <a:off x="6818879" y="1932346"/>
            <a:ext cx="251422" cy="324000"/>
            <a:chOff x="7163931" y="1715545"/>
            <a:chExt cx="251422" cy="324000"/>
          </a:xfrm>
          <a:solidFill>
            <a:schemeClr val="bg1">
              <a:lumMod val="50000"/>
            </a:schemeClr>
          </a:solidFill>
        </p:grpSpPr>
        <p:sp>
          <p:nvSpPr>
            <p:cNvPr id="33" name="Arrow: Chevron 285">
              <a:extLst>
                <a:ext uri="{FF2B5EF4-FFF2-40B4-BE49-F238E27FC236}">
                  <a16:creationId xmlns:a16="http://schemas.microsoft.com/office/drawing/2014/main" id="{A222F993-BB41-8FD2-2632-56273A4FACC7}"/>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4" name="Arrow: Chevron 285">
              <a:extLst>
                <a:ext uri="{FF2B5EF4-FFF2-40B4-BE49-F238E27FC236}">
                  <a16:creationId xmlns:a16="http://schemas.microsoft.com/office/drawing/2014/main" id="{90928E8D-A8E4-E088-14B6-45ACF4D9CBB0}"/>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pic>
        <p:nvPicPr>
          <p:cNvPr id="1032" name="Picture 8" descr="Data transformation ">
            <a:extLst>
              <a:ext uri="{FF2B5EF4-FFF2-40B4-BE49-F238E27FC236}">
                <a16:creationId xmlns:a16="http://schemas.microsoft.com/office/drawing/2014/main" id="{8EF59446-D0CE-31E7-EB60-934C74BB54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9821" y="355664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ssing data pattern ">
            <a:extLst>
              <a:ext uri="{FF2B5EF4-FFF2-40B4-BE49-F238E27FC236}">
                <a16:creationId xmlns:a16="http://schemas.microsoft.com/office/drawing/2014/main" id="{0DCBD66A-BBA2-5578-3DAE-06F5BFD4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821" y="290142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2AA018C-2C7F-E785-1EF4-DE4DDAE1159F}"/>
              </a:ext>
            </a:extLst>
          </p:cNvPr>
          <p:cNvSpPr txBox="1"/>
          <p:nvPr/>
        </p:nvSpPr>
        <p:spPr>
          <a:xfrm>
            <a:off x="5120639" y="2850591"/>
            <a:ext cx="1618872" cy="461665"/>
          </a:xfrm>
          <a:prstGeom prst="rect">
            <a:avLst/>
          </a:prstGeom>
          <a:noFill/>
        </p:spPr>
        <p:txBody>
          <a:bodyPr wrap="square" rtlCol="0" anchor="ctr">
            <a:spAutoFit/>
          </a:bodyPr>
          <a:lstStyle/>
          <a:p>
            <a:pPr algn="ctr"/>
            <a:r>
              <a:rPr lang="de-DE" sz="1200" b="1" i="1"/>
              <a:t>Handling </a:t>
            </a:r>
            <a:r>
              <a:rPr lang="de-DE" sz="1200" b="1" i="1" err="1"/>
              <a:t>Missing</a:t>
            </a:r>
            <a:r>
              <a:rPr lang="de-DE" sz="1200" b="1" i="1"/>
              <a:t> / </a:t>
            </a:r>
            <a:r>
              <a:rPr lang="de-DE" sz="1200" b="1" i="1" err="1"/>
              <a:t>False</a:t>
            </a:r>
            <a:r>
              <a:rPr lang="de-DE" sz="1200" b="1" i="1"/>
              <a:t> Data</a:t>
            </a:r>
          </a:p>
        </p:txBody>
      </p:sp>
      <p:sp>
        <p:nvSpPr>
          <p:cNvPr id="36" name="TextBox 35">
            <a:extLst>
              <a:ext uri="{FF2B5EF4-FFF2-40B4-BE49-F238E27FC236}">
                <a16:creationId xmlns:a16="http://schemas.microsoft.com/office/drawing/2014/main" id="{CD968481-F74A-EE17-C3D9-737B8C7114EC}"/>
              </a:ext>
            </a:extLst>
          </p:cNvPr>
          <p:cNvSpPr txBox="1"/>
          <p:nvPr/>
        </p:nvSpPr>
        <p:spPr>
          <a:xfrm>
            <a:off x="5120639" y="3598141"/>
            <a:ext cx="1618872" cy="276999"/>
          </a:xfrm>
          <a:prstGeom prst="rect">
            <a:avLst/>
          </a:prstGeom>
          <a:noFill/>
        </p:spPr>
        <p:txBody>
          <a:bodyPr wrap="square" rtlCol="0" anchor="ctr">
            <a:spAutoFit/>
          </a:bodyPr>
          <a:lstStyle/>
          <a:p>
            <a:pPr algn="ctr"/>
            <a:r>
              <a:rPr lang="de-DE" sz="1200" b="1" i="1"/>
              <a:t>Data Transformation</a:t>
            </a:r>
          </a:p>
        </p:txBody>
      </p:sp>
      <p:grpSp>
        <p:nvGrpSpPr>
          <p:cNvPr id="37" name="Group 36">
            <a:extLst>
              <a:ext uri="{FF2B5EF4-FFF2-40B4-BE49-F238E27FC236}">
                <a16:creationId xmlns:a16="http://schemas.microsoft.com/office/drawing/2014/main" id="{54DB80A3-E4D7-FE4E-6FE8-E2112CEFC78C}"/>
              </a:ext>
            </a:extLst>
          </p:cNvPr>
          <p:cNvGrpSpPr/>
          <p:nvPr/>
        </p:nvGrpSpPr>
        <p:grpSpPr>
          <a:xfrm>
            <a:off x="6813679" y="3247033"/>
            <a:ext cx="251422" cy="324000"/>
            <a:chOff x="7163931" y="1715545"/>
            <a:chExt cx="251422" cy="324000"/>
          </a:xfrm>
          <a:solidFill>
            <a:schemeClr val="bg1">
              <a:lumMod val="50000"/>
            </a:schemeClr>
          </a:solidFill>
        </p:grpSpPr>
        <p:sp>
          <p:nvSpPr>
            <p:cNvPr id="38" name="Arrow: Chevron 285">
              <a:extLst>
                <a:ext uri="{FF2B5EF4-FFF2-40B4-BE49-F238E27FC236}">
                  <a16:creationId xmlns:a16="http://schemas.microsoft.com/office/drawing/2014/main" id="{E527AC09-C6DD-62BC-596A-AA667F9DC1D2}"/>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9" name="Arrow: Chevron 285">
              <a:extLst>
                <a:ext uri="{FF2B5EF4-FFF2-40B4-BE49-F238E27FC236}">
                  <a16:creationId xmlns:a16="http://schemas.microsoft.com/office/drawing/2014/main" id="{D33EA633-07CD-EDD2-2A98-83D7DFAB206E}"/>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pic>
        <p:nvPicPr>
          <p:cNvPr id="1036" name="Picture 12" descr="Dataset ">
            <a:extLst>
              <a:ext uri="{FF2B5EF4-FFF2-40B4-BE49-F238E27FC236}">
                <a16:creationId xmlns:a16="http://schemas.microsoft.com/office/drawing/2014/main" id="{A02DD9B3-EF47-049F-D06C-3A75193C1E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068" t="16586" r="3078" b="2711"/>
          <a:stretch/>
        </p:blipFill>
        <p:spPr bwMode="auto">
          <a:xfrm>
            <a:off x="7775815" y="3160459"/>
            <a:ext cx="233478" cy="29053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A4B4E34-4C15-2A98-F844-89211BBD893F}"/>
              </a:ext>
            </a:extLst>
          </p:cNvPr>
          <p:cNvSpPr txBox="1"/>
          <p:nvPr/>
        </p:nvSpPr>
        <p:spPr>
          <a:xfrm>
            <a:off x="7083117" y="3450077"/>
            <a:ext cx="1618872" cy="276999"/>
          </a:xfrm>
          <a:prstGeom prst="rect">
            <a:avLst/>
          </a:prstGeom>
          <a:noFill/>
        </p:spPr>
        <p:txBody>
          <a:bodyPr wrap="square" rtlCol="0" anchor="ctr">
            <a:spAutoFit/>
          </a:bodyPr>
          <a:lstStyle/>
          <a:p>
            <a:pPr algn="ctr"/>
            <a:r>
              <a:rPr lang="de-DE" sz="1200" b="1" i="1"/>
              <a:t>Clean Dataset</a:t>
            </a:r>
          </a:p>
        </p:txBody>
      </p:sp>
      <p:pic>
        <p:nvPicPr>
          <p:cNvPr id="1038" name="Picture 14" descr="Prototype ">
            <a:extLst>
              <a:ext uri="{FF2B5EF4-FFF2-40B4-BE49-F238E27FC236}">
                <a16:creationId xmlns:a16="http://schemas.microsoft.com/office/drawing/2014/main" id="{B807E009-4C5D-8AB3-1F0D-DAB462DB42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9821" y="423840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 classification ">
            <a:extLst>
              <a:ext uri="{FF2B5EF4-FFF2-40B4-BE49-F238E27FC236}">
                <a16:creationId xmlns:a16="http://schemas.microsoft.com/office/drawing/2014/main" id="{4E2FE6B1-DB28-BBB1-169A-DD0B332E34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2701" y="49224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D80C6834-EE88-82D2-36E0-31EB1F978948}"/>
              </a:ext>
            </a:extLst>
          </p:cNvPr>
          <p:cNvSpPr txBox="1"/>
          <p:nvPr/>
        </p:nvSpPr>
        <p:spPr>
          <a:xfrm>
            <a:off x="5120639" y="4279903"/>
            <a:ext cx="1618872" cy="276999"/>
          </a:xfrm>
          <a:prstGeom prst="rect">
            <a:avLst/>
          </a:prstGeom>
          <a:noFill/>
        </p:spPr>
        <p:txBody>
          <a:bodyPr wrap="square" rtlCol="0" anchor="ctr">
            <a:spAutoFit/>
          </a:bodyPr>
          <a:lstStyle/>
          <a:p>
            <a:pPr algn="ctr"/>
            <a:r>
              <a:rPr lang="de-DE" sz="1200" b="1" i="1" err="1"/>
              <a:t>Creating</a:t>
            </a:r>
            <a:r>
              <a:rPr lang="de-DE" sz="1200" b="1" i="1"/>
              <a:t> New </a:t>
            </a:r>
            <a:r>
              <a:rPr lang="de-DE" sz="1200" b="1" i="1" err="1"/>
              <a:t>features</a:t>
            </a:r>
            <a:endParaRPr lang="de-DE" sz="1200" b="1" i="1"/>
          </a:p>
        </p:txBody>
      </p:sp>
      <p:sp>
        <p:nvSpPr>
          <p:cNvPr id="44" name="TextBox 43">
            <a:extLst>
              <a:ext uri="{FF2B5EF4-FFF2-40B4-BE49-F238E27FC236}">
                <a16:creationId xmlns:a16="http://schemas.microsoft.com/office/drawing/2014/main" id="{5DFF6C69-09BA-CED4-A3A8-710D791B2B27}"/>
              </a:ext>
            </a:extLst>
          </p:cNvPr>
          <p:cNvSpPr txBox="1"/>
          <p:nvPr/>
        </p:nvSpPr>
        <p:spPr>
          <a:xfrm>
            <a:off x="5120639" y="4963902"/>
            <a:ext cx="1618872" cy="276999"/>
          </a:xfrm>
          <a:prstGeom prst="rect">
            <a:avLst/>
          </a:prstGeom>
          <a:noFill/>
        </p:spPr>
        <p:txBody>
          <a:bodyPr wrap="square" rtlCol="0" anchor="ctr">
            <a:spAutoFit/>
          </a:bodyPr>
          <a:lstStyle/>
          <a:p>
            <a:pPr algn="ctr"/>
            <a:r>
              <a:rPr lang="de-DE" sz="1200" b="1" i="1" err="1"/>
              <a:t>Categorization</a:t>
            </a:r>
            <a:endParaRPr lang="de-DE" sz="1200" b="1" i="1"/>
          </a:p>
        </p:txBody>
      </p:sp>
      <p:grpSp>
        <p:nvGrpSpPr>
          <p:cNvPr id="45" name="Group 44">
            <a:extLst>
              <a:ext uri="{FF2B5EF4-FFF2-40B4-BE49-F238E27FC236}">
                <a16:creationId xmlns:a16="http://schemas.microsoft.com/office/drawing/2014/main" id="{7541F322-D33B-044A-25D4-93FA068FF637}"/>
              </a:ext>
            </a:extLst>
          </p:cNvPr>
          <p:cNvGrpSpPr/>
          <p:nvPr/>
        </p:nvGrpSpPr>
        <p:grpSpPr>
          <a:xfrm>
            <a:off x="6813679" y="4598402"/>
            <a:ext cx="251422" cy="324000"/>
            <a:chOff x="7163931" y="1715545"/>
            <a:chExt cx="251422" cy="324000"/>
          </a:xfrm>
          <a:solidFill>
            <a:schemeClr val="bg1">
              <a:lumMod val="50000"/>
            </a:schemeClr>
          </a:solidFill>
        </p:grpSpPr>
        <p:sp>
          <p:nvSpPr>
            <p:cNvPr id="46" name="Arrow: Chevron 285">
              <a:extLst>
                <a:ext uri="{FF2B5EF4-FFF2-40B4-BE49-F238E27FC236}">
                  <a16:creationId xmlns:a16="http://schemas.microsoft.com/office/drawing/2014/main" id="{9B19E6EC-2B01-AB3E-09BD-FEBD572D18CD}"/>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47" name="Arrow: Chevron 285">
              <a:extLst>
                <a:ext uri="{FF2B5EF4-FFF2-40B4-BE49-F238E27FC236}">
                  <a16:creationId xmlns:a16="http://schemas.microsoft.com/office/drawing/2014/main" id="{1582C9EF-89B4-8A2A-0AFB-7031039A8489}"/>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grpSp>
        <p:nvGrpSpPr>
          <p:cNvPr id="48" name="Group 47">
            <a:extLst>
              <a:ext uri="{FF2B5EF4-FFF2-40B4-BE49-F238E27FC236}">
                <a16:creationId xmlns:a16="http://schemas.microsoft.com/office/drawing/2014/main" id="{151D2A21-0A6C-C24F-071A-C2C099645AA9}"/>
              </a:ext>
            </a:extLst>
          </p:cNvPr>
          <p:cNvGrpSpPr/>
          <p:nvPr/>
        </p:nvGrpSpPr>
        <p:grpSpPr>
          <a:xfrm>
            <a:off x="7083117" y="4442358"/>
            <a:ext cx="1618872" cy="636087"/>
            <a:chOff x="7083117" y="3004002"/>
            <a:chExt cx="1618872" cy="636087"/>
          </a:xfrm>
        </p:grpSpPr>
        <p:pic>
          <p:nvPicPr>
            <p:cNvPr id="49" name="Picture 12" descr="Dataset ">
              <a:extLst>
                <a:ext uri="{FF2B5EF4-FFF2-40B4-BE49-F238E27FC236}">
                  <a16:creationId xmlns:a16="http://schemas.microsoft.com/office/drawing/2014/main" id="{4F45D391-C1C8-0924-4572-5F946FEE5E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2553" y="30040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F98906-2FAE-B605-D6C7-37ED3EB9E979}"/>
                </a:ext>
              </a:extLst>
            </p:cNvPr>
            <p:cNvSpPr txBox="1"/>
            <p:nvPr/>
          </p:nvSpPr>
          <p:spPr>
            <a:xfrm>
              <a:off x="7083117" y="3363090"/>
              <a:ext cx="1618872" cy="276999"/>
            </a:xfrm>
            <a:prstGeom prst="rect">
              <a:avLst/>
            </a:prstGeom>
            <a:noFill/>
          </p:spPr>
          <p:txBody>
            <a:bodyPr wrap="square" rtlCol="0" anchor="ctr">
              <a:spAutoFit/>
            </a:bodyPr>
            <a:lstStyle/>
            <a:p>
              <a:pPr algn="ctr"/>
              <a:r>
                <a:rPr lang="de-DE" sz="1200" b="1" i="1"/>
                <a:t>Final Dataset</a:t>
              </a:r>
            </a:p>
          </p:txBody>
        </p:sp>
      </p:grpSp>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D714BF7B-2DBC-0BDE-454C-E013FDA3F329}"/>
                  </a:ext>
                </a:extLst>
              </p:cNvPr>
              <p:cNvGraphicFramePr>
                <a:graphicFrameLocks noChangeAspect="1"/>
              </p:cNvGraphicFramePr>
              <p:nvPr>
                <p:extLst>
                  <p:ext uri="{D42A27DB-BD31-4B8C-83A1-F6EECF244321}">
                    <p14:modId xmlns:p14="http://schemas.microsoft.com/office/powerpoint/2010/main" val="131309300"/>
                  </p:ext>
                </p:extLst>
              </p:nvPr>
            </p:nvGraphicFramePr>
            <p:xfrm>
              <a:off x="9348121" y="1567715"/>
              <a:ext cx="1775110" cy="998499"/>
            </p:xfrm>
            <a:graphic>
              <a:graphicData uri="http://schemas.microsoft.com/office/powerpoint/2016/slidezoom">
                <pslz:sldZm>
                  <pslz:sldZmObj sldId="2147471158" cId="1437976807">
                    <pslz:zmPr id="{886FC870-9637-5D49-BD49-1C83342EC6FB}" returnToParent="0" transitionDur="1000">
                      <p166:blipFill xmlns:p166="http://schemas.microsoft.com/office/powerpoint/2016/6/main">
                        <a:blip r:embed="rId14"/>
                        <a:stretch>
                          <a:fillRect/>
                        </a:stretch>
                      </p166:blipFill>
                      <p166:spPr xmlns:p166="http://schemas.microsoft.com/office/powerpoint/2016/6/main">
                        <a:xfrm>
                          <a:off x="0" y="0"/>
                          <a:ext cx="1775110" cy="998499"/>
                        </a:xfrm>
                        <a:prstGeom prst="rect">
                          <a:avLst/>
                        </a:prstGeom>
                        <a:ln w="3175">
                          <a:solidFill>
                            <a:prstClr val="ltGray"/>
                          </a:solidFill>
                        </a:ln>
                      </p166:spPr>
                    </pslz:zmPr>
                  </pslz:sldZmObj>
                </pslz:sldZm>
              </a:graphicData>
            </a:graphic>
          </p:graphicFrame>
        </mc:Choice>
        <mc:Fallback xmlns="">
          <p:pic>
            <p:nvPicPr>
              <p:cNvPr id="14" name="Zoom de diapositive 13">
                <a:hlinkClick r:id="rId15" action="ppaction://hlinksldjump"/>
                <a:extLst>
                  <a:ext uri="{FF2B5EF4-FFF2-40B4-BE49-F238E27FC236}">
                    <a16:creationId xmlns:a16="http://schemas.microsoft.com/office/drawing/2014/main" id="{D714BF7B-2DBC-0BDE-454C-E013FDA3F329}"/>
                  </a:ext>
                </a:extLst>
              </p:cNvPr>
              <p:cNvPicPr>
                <a:picLocks noGrp="1" noRot="1" noChangeAspect="1" noMove="1" noResize="1" noEditPoints="1" noAdjustHandles="1" noChangeArrowheads="1" noChangeShapeType="1"/>
              </p:cNvPicPr>
              <p:nvPr/>
            </p:nvPicPr>
            <p:blipFill>
              <a:blip r:embed="rId16"/>
              <a:stretch>
                <a:fillRect/>
              </a:stretch>
            </p:blipFill>
            <p:spPr>
              <a:xfrm>
                <a:off x="9348121" y="1567715"/>
                <a:ext cx="1775110" cy="99849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7" name="Zoom de diapositive 26">
                <a:extLst>
                  <a:ext uri="{FF2B5EF4-FFF2-40B4-BE49-F238E27FC236}">
                    <a16:creationId xmlns:a16="http://schemas.microsoft.com/office/drawing/2014/main" id="{832BB418-2FDB-5B62-0102-E69129582821}"/>
                  </a:ext>
                </a:extLst>
              </p:cNvPr>
              <p:cNvGraphicFramePr>
                <a:graphicFrameLocks noChangeAspect="1"/>
              </p:cNvGraphicFramePr>
              <p:nvPr>
                <p:extLst>
                  <p:ext uri="{D42A27DB-BD31-4B8C-83A1-F6EECF244321}">
                    <p14:modId xmlns:p14="http://schemas.microsoft.com/office/powerpoint/2010/main" val="3253574604"/>
                  </p:ext>
                </p:extLst>
              </p:nvPr>
            </p:nvGraphicFramePr>
            <p:xfrm>
              <a:off x="9348122" y="2866929"/>
              <a:ext cx="1775109" cy="998499"/>
            </p:xfrm>
            <a:graphic>
              <a:graphicData uri="http://schemas.microsoft.com/office/powerpoint/2016/slidezoom">
                <pslz:sldZm>
                  <pslz:sldZmObj sldId="265" cId="1281056675">
                    <pslz:zmPr id="{8F925FFC-B929-8D4E-A39D-B374A22579B4}" returnToParent="0" transitionDur="1000">
                      <p166:blipFill xmlns:p166="http://schemas.microsoft.com/office/powerpoint/2016/6/main">
                        <a:blip r:embed="rId17"/>
                        <a:stretch>
                          <a:fillRect/>
                        </a:stretch>
                      </p166:blipFill>
                      <p166:spPr xmlns:p166="http://schemas.microsoft.com/office/powerpoint/2016/6/main">
                        <a:xfrm>
                          <a:off x="0" y="0"/>
                          <a:ext cx="1775109" cy="998499"/>
                        </a:xfrm>
                        <a:prstGeom prst="rect">
                          <a:avLst/>
                        </a:prstGeom>
                        <a:ln w="3175">
                          <a:solidFill>
                            <a:prstClr val="ltGray"/>
                          </a:solidFill>
                        </a:ln>
                      </p166:spPr>
                    </pslz:zmPr>
                  </pslz:sldZmObj>
                </pslz:sldZm>
              </a:graphicData>
            </a:graphic>
          </p:graphicFrame>
        </mc:Choice>
        <mc:Fallback xmlns="">
          <p:pic>
            <p:nvPicPr>
              <p:cNvPr id="27" name="Zoom de diapositive 26">
                <a:hlinkClick r:id="rId18" action="ppaction://hlinksldjump"/>
                <a:extLst>
                  <a:ext uri="{FF2B5EF4-FFF2-40B4-BE49-F238E27FC236}">
                    <a16:creationId xmlns:a16="http://schemas.microsoft.com/office/drawing/2014/main" id="{832BB418-2FDB-5B62-0102-E69129582821}"/>
                  </a:ext>
                </a:extLst>
              </p:cNvPr>
              <p:cNvPicPr>
                <a:picLocks noGrp="1" noRot="1" noChangeAspect="1" noMove="1" noResize="1" noEditPoints="1" noAdjustHandles="1" noChangeArrowheads="1" noChangeShapeType="1"/>
              </p:cNvPicPr>
              <p:nvPr/>
            </p:nvPicPr>
            <p:blipFill>
              <a:blip r:embed="rId19"/>
              <a:stretch>
                <a:fillRect/>
              </a:stretch>
            </p:blipFill>
            <p:spPr>
              <a:xfrm>
                <a:off x="9348122" y="2866929"/>
                <a:ext cx="1775109" cy="99849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9" name="Zoom de diapositive 28">
                <a:extLst>
                  <a:ext uri="{FF2B5EF4-FFF2-40B4-BE49-F238E27FC236}">
                    <a16:creationId xmlns:a16="http://schemas.microsoft.com/office/drawing/2014/main" id="{A61A6679-FF32-BBCF-B3F4-A81F610CEE77}"/>
                  </a:ext>
                </a:extLst>
              </p:cNvPr>
              <p:cNvGraphicFramePr>
                <a:graphicFrameLocks noChangeAspect="1"/>
              </p:cNvGraphicFramePr>
              <p:nvPr>
                <p:extLst>
                  <p:ext uri="{D42A27DB-BD31-4B8C-83A1-F6EECF244321}">
                    <p14:modId xmlns:p14="http://schemas.microsoft.com/office/powerpoint/2010/main" val="1675246928"/>
                  </p:ext>
                </p:extLst>
              </p:nvPr>
            </p:nvGraphicFramePr>
            <p:xfrm>
              <a:off x="9383051" y="4252285"/>
              <a:ext cx="1774500" cy="998156"/>
            </p:xfrm>
            <a:graphic>
              <a:graphicData uri="http://schemas.microsoft.com/office/powerpoint/2016/slidezoom">
                <pslz:sldZm>
                  <pslz:sldZmObj sldId="2147471157" cId="3543144152">
                    <pslz:zmPr id="{342AF734-322B-F641-8171-C48E7E586AE9}" returnToParent="0" transitionDur="1000">
                      <p166:blipFill xmlns:p166="http://schemas.microsoft.com/office/powerpoint/2016/6/main">
                        <a:blip r:embed="rId20"/>
                        <a:stretch>
                          <a:fillRect/>
                        </a:stretch>
                      </p166:blipFill>
                      <p166:spPr xmlns:p166="http://schemas.microsoft.com/office/powerpoint/2016/6/main">
                        <a:xfrm>
                          <a:off x="0" y="0"/>
                          <a:ext cx="1774500" cy="998156"/>
                        </a:xfrm>
                        <a:prstGeom prst="rect">
                          <a:avLst/>
                        </a:prstGeom>
                        <a:ln w="3175">
                          <a:solidFill>
                            <a:prstClr val="ltGray"/>
                          </a:solidFill>
                        </a:ln>
                      </p166:spPr>
                    </pslz:zmPr>
                  </pslz:sldZmObj>
                </pslz:sldZm>
              </a:graphicData>
            </a:graphic>
          </p:graphicFrame>
        </mc:Choice>
        <mc:Fallback xmlns="">
          <p:pic>
            <p:nvPicPr>
              <p:cNvPr id="29" name="Zoom de diapositive 28">
                <a:hlinkClick r:id="rId21" action="ppaction://hlinksldjump"/>
                <a:extLst>
                  <a:ext uri="{FF2B5EF4-FFF2-40B4-BE49-F238E27FC236}">
                    <a16:creationId xmlns:a16="http://schemas.microsoft.com/office/drawing/2014/main" id="{A61A6679-FF32-BBCF-B3F4-A81F610CEE77}"/>
                  </a:ext>
                </a:extLst>
              </p:cNvPr>
              <p:cNvPicPr>
                <a:picLocks noGrp="1" noRot="1" noChangeAspect="1" noMove="1" noResize="1" noEditPoints="1" noAdjustHandles="1" noChangeArrowheads="1" noChangeShapeType="1"/>
              </p:cNvPicPr>
              <p:nvPr/>
            </p:nvPicPr>
            <p:blipFill>
              <a:blip r:embed="rId22"/>
              <a:stretch>
                <a:fillRect/>
              </a:stretch>
            </p:blipFill>
            <p:spPr>
              <a:xfrm>
                <a:off x="9383051" y="4252285"/>
                <a:ext cx="1774500" cy="998156"/>
              </a:xfrm>
              <a:prstGeom prst="rect">
                <a:avLst/>
              </a:prstGeom>
              <a:ln w="3175">
                <a:solidFill>
                  <a:prstClr val="ltGray"/>
                </a:solidFill>
              </a:ln>
            </p:spPr>
          </p:pic>
        </mc:Fallback>
      </mc:AlternateContent>
    </p:spTree>
    <p:extLst>
      <p:ext uri="{BB962C8B-B14F-4D97-AF65-F5344CB8AC3E}">
        <p14:creationId xmlns:p14="http://schemas.microsoft.com/office/powerpoint/2010/main" val="54535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7485959-47B5-D219-EEDE-1F1795323534}"/>
              </a:ext>
            </a:extLst>
          </p:cNvPr>
          <p:cNvGraphicFramePr>
            <a:graphicFrameLocks noChangeAspect="1"/>
          </p:cNvGraphicFramePr>
          <p:nvPr>
            <p:custDataLst>
              <p:tags r:id="rId1"/>
            </p:custDataLst>
            <p:extLst>
              <p:ext uri="{D42A27DB-BD31-4B8C-83A1-F6EECF244321}">
                <p14:modId xmlns:p14="http://schemas.microsoft.com/office/powerpoint/2010/main" val="32976097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7485959-47B5-D219-EEDE-1F179532353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DDAD7DAF-1AC9-AFDC-FFD2-37CA43C6EBF8}"/>
              </a:ext>
            </a:extLst>
          </p:cNvPr>
          <p:cNvSpPr>
            <a:spLocks noGrp="1"/>
          </p:cNvSpPr>
          <p:nvPr>
            <p:ph type="body" sz="quarter" idx="14"/>
          </p:nvPr>
        </p:nvSpPr>
        <p:spPr/>
        <p:txBody>
          <a:bodyPr/>
          <a:lstStyle/>
          <a:p>
            <a:r>
              <a:rPr lang="de-DE"/>
              <a:t>2. Data </a:t>
            </a:r>
            <a:r>
              <a:rPr lang="de-DE" err="1"/>
              <a:t>Preparation</a:t>
            </a:r>
            <a:endParaRPr lang="de-DE"/>
          </a:p>
        </p:txBody>
      </p:sp>
      <p:sp>
        <p:nvSpPr>
          <p:cNvPr id="3" name="Title 2">
            <a:extLst>
              <a:ext uri="{FF2B5EF4-FFF2-40B4-BE49-F238E27FC236}">
                <a16:creationId xmlns:a16="http://schemas.microsoft.com/office/drawing/2014/main" id="{CC956ABE-FDED-689B-FAF4-8C5F1A8F50C4}"/>
              </a:ext>
            </a:extLst>
          </p:cNvPr>
          <p:cNvSpPr>
            <a:spLocks noGrp="1"/>
          </p:cNvSpPr>
          <p:nvPr>
            <p:ph type="title"/>
          </p:nvPr>
        </p:nvSpPr>
        <p:spPr>
          <a:xfrm>
            <a:off x="582689" y="649955"/>
            <a:ext cx="11033209" cy="341632"/>
          </a:xfrm>
        </p:spPr>
        <p:txBody>
          <a:bodyPr vert="horz"/>
          <a:lstStyle/>
          <a:p>
            <a:r>
              <a:rPr lang="de-DE"/>
              <a:t>Web </a:t>
            </a:r>
            <a:r>
              <a:rPr lang="de-DE" err="1"/>
              <a:t>Scraping</a:t>
            </a:r>
            <a:r>
              <a:rPr lang="de-DE"/>
              <a:t> + API</a:t>
            </a:r>
          </a:p>
        </p:txBody>
      </p:sp>
      <p:sp>
        <p:nvSpPr>
          <p:cNvPr id="4" name="Date Placeholder 3">
            <a:extLst>
              <a:ext uri="{FF2B5EF4-FFF2-40B4-BE49-F238E27FC236}">
                <a16:creationId xmlns:a16="http://schemas.microsoft.com/office/drawing/2014/main" id="{3AFBDF6B-D1AF-465C-1700-9086D5EF655B}"/>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9FC865DF-E6B9-6137-FB60-26AA7AD980AC}"/>
              </a:ext>
            </a:extLst>
          </p:cNvPr>
          <p:cNvSpPr>
            <a:spLocks noGrp="1"/>
          </p:cNvSpPr>
          <p:nvPr>
            <p:ph type="sldNum" sz="quarter" idx="12"/>
          </p:nvPr>
        </p:nvSpPr>
        <p:spPr/>
        <p:txBody>
          <a:bodyPr/>
          <a:lstStyle/>
          <a:p>
            <a:r>
              <a:rPr lang="en-US"/>
              <a:t>3</a:t>
            </a:r>
          </a:p>
        </p:txBody>
      </p:sp>
      <p:sp>
        <p:nvSpPr>
          <p:cNvPr id="7" name="Text Placeholder 6">
            <a:extLst>
              <a:ext uri="{FF2B5EF4-FFF2-40B4-BE49-F238E27FC236}">
                <a16:creationId xmlns:a16="http://schemas.microsoft.com/office/drawing/2014/main" id="{07EFB2AA-A096-EDE9-F01F-0050431DA2A5}"/>
              </a:ext>
            </a:extLst>
          </p:cNvPr>
          <p:cNvSpPr>
            <a:spLocks noGrp="1"/>
          </p:cNvSpPr>
          <p:nvPr>
            <p:ph type="body" sz="quarter" idx="16"/>
          </p:nvPr>
        </p:nvSpPr>
        <p:spPr/>
        <p:txBody>
          <a:bodyPr/>
          <a:lstStyle/>
          <a:p>
            <a:endParaRPr lang="de-DE"/>
          </a:p>
        </p:txBody>
      </p:sp>
      <p:sp>
        <p:nvSpPr>
          <p:cNvPr id="8" name="Text Placeholder 7">
            <a:extLst>
              <a:ext uri="{FF2B5EF4-FFF2-40B4-BE49-F238E27FC236}">
                <a16:creationId xmlns:a16="http://schemas.microsoft.com/office/drawing/2014/main" id="{CF33FA4E-7FC1-9AC3-2118-B010385E9894}"/>
              </a:ext>
            </a:extLst>
          </p:cNvPr>
          <p:cNvSpPr>
            <a:spLocks noGrp="1"/>
          </p:cNvSpPr>
          <p:nvPr>
            <p:ph type="body" sz="quarter" idx="17"/>
          </p:nvPr>
        </p:nvSpPr>
        <p:spPr/>
        <p:txBody>
          <a:bodyPr/>
          <a:lstStyle/>
          <a:p>
            <a:endParaRPr lang="de-DE"/>
          </a:p>
        </p:txBody>
      </p:sp>
      <p:sp>
        <p:nvSpPr>
          <p:cNvPr id="9" name="Text Placeholder 8">
            <a:extLst>
              <a:ext uri="{FF2B5EF4-FFF2-40B4-BE49-F238E27FC236}">
                <a16:creationId xmlns:a16="http://schemas.microsoft.com/office/drawing/2014/main" id="{D357F9FE-6565-8B81-9659-C2EC6B5C2538}"/>
              </a:ext>
            </a:extLst>
          </p:cNvPr>
          <p:cNvSpPr>
            <a:spLocks noGrp="1"/>
          </p:cNvSpPr>
          <p:nvPr>
            <p:ph type="body" sz="quarter" idx="18"/>
          </p:nvPr>
        </p:nvSpPr>
        <p:spPr/>
        <p:txBody>
          <a:bodyPr/>
          <a:lstStyle/>
          <a:p>
            <a:endParaRPr lang="de-DE"/>
          </a:p>
        </p:txBody>
      </p:sp>
      <p:pic>
        <p:nvPicPr>
          <p:cNvPr id="12" name="Picture 11" descr="A screenshot of a website&#10;&#10;Description automatically generated">
            <a:extLst>
              <a:ext uri="{FF2B5EF4-FFF2-40B4-BE49-F238E27FC236}">
                <a16:creationId xmlns:a16="http://schemas.microsoft.com/office/drawing/2014/main" id="{579CE8BA-D4AC-42D9-3ADB-36816FCEDA4D}"/>
              </a:ext>
            </a:extLst>
          </p:cNvPr>
          <p:cNvPicPr>
            <a:picLocks noChangeAspect="1"/>
          </p:cNvPicPr>
          <p:nvPr/>
        </p:nvPicPr>
        <p:blipFill>
          <a:blip r:embed="rId5"/>
          <a:stretch>
            <a:fillRect/>
          </a:stretch>
        </p:blipFill>
        <p:spPr>
          <a:xfrm>
            <a:off x="582685" y="1484313"/>
            <a:ext cx="6483133" cy="2346037"/>
          </a:xfrm>
          <a:prstGeom prst="rect">
            <a:avLst/>
          </a:prstGeom>
        </p:spPr>
      </p:pic>
      <p:pic>
        <p:nvPicPr>
          <p:cNvPr id="27" name="Picture 26" descr="A screen shot of a computer program&#10;&#10;Description automatically generated">
            <a:extLst>
              <a:ext uri="{FF2B5EF4-FFF2-40B4-BE49-F238E27FC236}">
                <a16:creationId xmlns:a16="http://schemas.microsoft.com/office/drawing/2014/main" id="{423CA37B-F679-6BBB-E5A4-72E133A38702}"/>
              </a:ext>
            </a:extLst>
          </p:cNvPr>
          <p:cNvPicPr>
            <a:picLocks noChangeAspect="1"/>
          </p:cNvPicPr>
          <p:nvPr/>
        </p:nvPicPr>
        <p:blipFill>
          <a:blip r:embed="rId6"/>
          <a:stretch>
            <a:fillRect/>
          </a:stretch>
        </p:blipFill>
        <p:spPr>
          <a:xfrm>
            <a:off x="8253426" y="1484313"/>
            <a:ext cx="3362471" cy="2346037"/>
          </a:xfrm>
          <a:prstGeom prst="rect">
            <a:avLst/>
          </a:prstGeom>
        </p:spPr>
      </p:pic>
      <p:pic>
        <p:nvPicPr>
          <p:cNvPr id="28" name="Picture 27" descr="A screenshot of a sports schedule&#10;&#10;Description automatically generated">
            <a:extLst>
              <a:ext uri="{FF2B5EF4-FFF2-40B4-BE49-F238E27FC236}">
                <a16:creationId xmlns:a16="http://schemas.microsoft.com/office/drawing/2014/main" id="{78A8EE27-90E2-CB7D-6FCC-76D5A39256C2}"/>
              </a:ext>
            </a:extLst>
          </p:cNvPr>
          <p:cNvPicPr>
            <a:picLocks noChangeAspect="1"/>
          </p:cNvPicPr>
          <p:nvPr/>
        </p:nvPicPr>
        <p:blipFill>
          <a:blip r:embed="rId7"/>
          <a:stretch>
            <a:fillRect/>
          </a:stretch>
        </p:blipFill>
        <p:spPr>
          <a:xfrm>
            <a:off x="1773779" y="4739364"/>
            <a:ext cx="8644442" cy="1617992"/>
          </a:xfrm>
          <a:prstGeom prst="rect">
            <a:avLst/>
          </a:prstGeom>
        </p:spPr>
      </p:pic>
      <p:grpSp>
        <p:nvGrpSpPr>
          <p:cNvPr id="29" name="Group 28">
            <a:extLst>
              <a:ext uri="{FF2B5EF4-FFF2-40B4-BE49-F238E27FC236}">
                <a16:creationId xmlns:a16="http://schemas.microsoft.com/office/drawing/2014/main" id="{453BC82F-D904-AF9B-C089-274993A11B23}"/>
              </a:ext>
            </a:extLst>
          </p:cNvPr>
          <p:cNvGrpSpPr/>
          <p:nvPr/>
        </p:nvGrpSpPr>
        <p:grpSpPr>
          <a:xfrm rot="5400000">
            <a:off x="5970289" y="4182891"/>
            <a:ext cx="251422" cy="324000"/>
            <a:chOff x="7163931" y="1715545"/>
            <a:chExt cx="251422" cy="324000"/>
          </a:xfrm>
          <a:solidFill>
            <a:schemeClr val="bg1">
              <a:lumMod val="50000"/>
            </a:schemeClr>
          </a:solidFill>
        </p:grpSpPr>
        <p:sp>
          <p:nvSpPr>
            <p:cNvPr id="30" name="Arrow: Chevron 285">
              <a:extLst>
                <a:ext uri="{FF2B5EF4-FFF2-40B4-BE49-F238E27FC236}">
                  <a16:creationId xmlns:a16="http://schemas.microsoft.com/office/drawing/2014/main" id="{83922932-F9B5-AEA4-5D35-74C7D1AEE10B}"/>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1" name="Arrow: Chevron 285">
              <a:extLst>
                <a:ext uri="{FF2B5EF4-FFF2-40B4-BE49-F238E27FC236}">
                  <a16:creationId xmlns:a16="http://schemas.microsoft.com/office/drawing/2014/main" id="{0954D706-5337-ACE5-85A6-68F1E136740F}"/>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32" name="Cross 31">
            <a:extLst>
              <a:ext uri="{FF2B5EF4-FFF2-40B4-BE49-F238E27FC236}">
                <a16:creationId xmlns:a16="http://schemas.microsoft.com/office/drawing/2014/main" id="{9B63191A-743E-9CD2-D724-06C5F091A46D}"/>
              </a:ext>
            </a:extLst>
          </p:cNvPr>
          <p:cNvSpPr>
            <a:spLocks noChangeAspect="1"/>
          </p:cNvSpPr>
          <p:nvPr/>
        </p:nvSpPr>
        <p:spPr>
          <a:xfrm>
            <a:off x="7416799" y="2423720"/>
            <a:ext cx="468000" cy="467224"/>
          </a:xfrm>
          <a:prstGeom prst="plus">
            <a:avLst>
              <a:gd name="adj" fmla="val 39035"/>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3797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57168BC-998C-24DD-99AC-F4930469CEE3}"/>
              </a:ext>
            </a:extLst>
          </p:cNvPr>
          <p:cNvGraphicFramePr>
            <a:graphicFrameLocks noChangeAspect="1"/>
          </p:cNvGraphicFramePr>
          <p:nvPr>
            <p:custDataLst>
              <p:tags r:id="rId1"/>
            </p:custDataLst>
            <p:extLst>
              <p:ext uri="{D42A27DB-BD31-4B8C-83A1-F6EECF244321}">
                <p14:modId xmlns:p14="http://schemas.microsoft.com/office/powerpoint/2010/main" val="7378023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557168BC-998C-24DD-99AC-F4930469CEE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48" name="Picture 47" descr="A screenshot of a calendar&#10;&#10;Description automatically generated">
            <a:extLst>
              <a:ext uri="{FF2B5EF4-FFF2-40B4-BE49-F238E27FC236}">
                <a16:creationId xmlns:a16="http://schemas.microsoft.com/office/drawing/2014/main" id="{ED5B6065-4F49-5454-3320-B93057633258}"/>
              </a:ext>
            </a:extLst>
          </p:cNvPr>
          <p:cNvPicPr>
            <a:picLocks noChangeAspect="1"/>
          </p:cNvPicPr>
          <p:nvPr/>
        </p:nvPicPr>
        <p:blipFill rotWithShape="1">
          <a:blip r:embed="rId6"/>
          <a:srcRect b="12842"/>
          <a:stretch/>
        </p:blipFill>
        <p:spPr>
          <a:xfrm>
            <a:off x="4823215" y="4185084"/>
            <a:ext cx="1148023" cy="1508146"/>
          </a:xfrm>
          <a:prstGeom prst="rect">
            <a:avLst/>
          </a:prstGeom>
        </p:spPr>
      </p:pic>
      <p:pic>
        <p:nvPicPr>
          <p:cNvPr id="4" name="Picture 3" descr="A screenshot of a sports schedule&#10;&#10;Description automatically generated">
            <a:extLst>
              <a:ext uri="{FF2B5EF4-FFF2-40B4-BE49-F238E27FC236}">
                <a16:creationId xmlns:a16="http://schemas.microsoft.com/office/drawing/2014/main" id="{16468CCF-4E6E-F22C-0AF4-D4A912376B32}"/>
              </a:ext>
            </a:extLst>
          </p:cNvPr>
          <p:cNvPicPr>
            <a:picLocks noChangeAspect="1"/>
          </p:cNvPicPr>
          <p:nvPr/>
        </p:nvPicPr>
        <p:blipFill>
          <a:blip r:embed="rId7"/>
          <a:stretch>
            <a:fillRect/>
          </a:stretch>
        </p:blipFill>
        <p:spPr>
          <a:xfrm>
            <a:off x="582687" y="1466439"/>
            <a:ext cx="11054130" cy="2069017"/>
          </a:xfrm>
          <a:prstGeom prst="rect">
            <a:avLst/>
          </a:prstGeom>
        </p:spPr>
      </p:pic>
      <p:sp>
        <p:nvSpPr>
          <p:cNvPr id="9" name="Cadre 8">
            <a:extLst>
              <a:ext uri="{FF2B5EF4-FFF2-40B4-BE49-F238E27FC236}">
                <a16:creationId xmlns:a16="http://schemas.microsoft.com/office/drawing/2014/main" id="{06D6EE92-96BD-CA88-D9FE-6EB9357D2DB3}"/>
              </a:ext>
            </a:extLst>
          </p:cNvPr>
          <p:cNvSpPr/>
          <p:nvPr/>
        </p:nvSpPr>
        <p:spPr>
          <a:xfrm>
            <a:off x="8995308" y="1710438"/>
            <a:ext cx="427366" cy="213177"/>
          </a:xfrm>
          <a:prstGeom prst="frame">
            <a:avLst>
              <a:gd name="adj1" fmla="val 90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Cadre 12">
            <a:extLst>
              <a:ext uri="{FF2B5EF4-FFF2-40B4-BE49-F238E27FC236}">
                <a16:creationId xmlns:a16="http://schemas.microsoft.com/office/drawing/2014/main" id="{6E9EAE5E-62DC-DB11-E459-F9245C488D70}"/>
              </a:ext>
            </a:extLst>
          </p:cNvPr>
          <p:cNvSpPr/>
          <p:nvPr/>
        </p:nvSpPr>
        <p:spPr>
          <a:xfrm>
            <a:off x="2360530" y="1722198"/>
            <a:ext cx="818746" cy="201417"/>
          </a:xfrm>
          <a:prstGeom prst="frame">
            <a:avLst>
              <a:gd name="adj1" fmla="val 90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adre 15">
            <a:extLst>
              <a:ext uri="{FF2B5EF4-FFF2-40B4-BE49-F238E27FC236}">
                <a16:creationId xmlns:a16="http://schemas.microsoft.com/office/drawing/2014/main" id="{E717E211-79CF-DC5B-C0D1-B0BEDF251906}"/>
              </a:ext>
            </a:extLst>
          </p:cNvPr>
          <p:cNvSpPr/>
          <p:nvPr/>
        </p:nvSpPr>
        <p:spPr>
          <a:xfrm>
            <a:off x="4770119" y="1727333"/>
            <a:ext cx="1221377" cy="196282"/>
          </a:xfrm>
          <a:prstGeom prst="frame">
            <a:avLst>
              <a:gd name="adj1" fmla="val 90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Text Placeholder 26">
            <a:extLst>
              <a:ext uri="{FF2B5EF4-FFF2-40B4-BE49-F238E27FC236}">
                <a16:creationId xmlns:a16="http://schemas.microsoft.com/office/drawing/2014/main" id="{EC90EAF5-6365-4BD2-2E22-ACECF3DAFE86}"/>
              </a:ext>
            </a:extLst>
          </p:cNvPr>
          <p:cNvSpPr>
            <a:spLocks noGrp="1"/>
          </p:cNvSpPr>
          <p:nvPr>
            <p:ph type="body" sz="quarter" idx="14"/>
          </p:nvPr>
        </p:nvSpPr>
        <p:spPr/>
        <p:txBody>
          <a:bodyPr/>
          <a:lstStyle/>
          <a:p>
            <a:r>
              <a:rPr lang="de-DE"/>
              <a:t>2. Data </a:t>
            </a:r>
            <a:r>
              <a:rPr lang="de-DE" err="1"/>
              <a:t>Preparation</a:t>
            </a:r>
            <a:endParaRPr lang="de-DE"/>
          </a:p>
        </p:txBody>
      </p:sp>
      <p:sp>
        <p:nvSpPr>
          <p:cNvPr id="26" name="Title 25">
            <a:extLst>
              <a:ext uri="{FF2B5EF4-FFF2-40B4-BE49-F238E27FC236}">
                <a16:creationId xmlns:a16="http://schemas.microsoft.com/office/drawing/2014/main" id="{5FB2550F-413A-FE15-B71E-CCA22856DBE3}"/>
              </a:ext>
            </a:extLst>
          </p:cNvPr>
          <p:cNvSpPr>
            <a:spLocks noGrp="1"/>
          </p:cNvSpPr>
          <p:nvPr>
            <p:ph type="title"/>
          </p:nvPr>
        </p:nvSpPr>
        <p:spPr>
          <a:xfrm>
            <a:off x="582689" y="649955"/>
            <a:ext cx="11033209" cy="341632"/>
          </a:xfrm>
        </p:spPr>
        <p:txBody>
          <a:bodyPr vert="horz"/>
          <a:lstStyle/>
          <a:p>
            <a:r>
              <a:rPr lang="de-DE"/>
              <a:t>Data </a:t>
            </a:r>
            <a:r>
              <a:rPr lang="de-DE" err="1"/>
              <a:t>Cleaning</a:t>
            </a:r>
            <a:endParaRPr lang="de-DE"/>
          </a:p>
        </p:txBody>
      </p:sp>
      <p:sp>
        <p:nvSpPr>
          <p:cNvPr id="30" name="Text Placeholder 29">
            <a:extLst>
              <a:ext uri="{FF2B5EF4-FFF2-40B4-BE49-F238E27FC236}">
                <a16:creationId xmlns:a16="http://schemas.microsoft.com/office/drawing/2014/main" id="{EADF6AD4-6450-DE5B-C0BE-11AD001E079C}"/>
              </a:ext>
            </a:extLst>
          </p:cNvPr>
          <p:cNvSpPr>
            <a:spLocks noGrp="1"/>
          </p:cNvSpPr>
          <p:nvPr>
            <p:ph type="body" sz="quarter" idx="15"/>
          </p:nvPr>
        </p:nvSpPr>
        <p:spPr/>
        <p:txBody>
          <a:bodyPr/>
          <a:lstStyle/>
          <a:p>
            <a:endParaRPr lang="de-DE"/>
          </a:p>
        </p:txBody>
      </p:sp>
      <p:sp>
        <p:nvSpPr>
          <p:cNvPr id="33" name="Text Placeholder 32">
            <a:extLst>
              <a:ext uri="{FF2B5EF4-FFF2-40B4-BE49-F238E27FC236}">
                <a16:creationId xmlns:a16="http://schemas.microsoft.com/office/drawing/2014/main" id="{659FAA65-14CF-CCB5-3FA2-5A668FE4130B}"/>
              </a:ext>
            </a:extLst>
          </p:cNvPr>
          <p:cNvSpPr>
            <a:spLocks noGrp="1"/>
          </p:cNvSpPr>
          <p:nvPr>
            <p:ph type="body" sz="quarter" idx="16"/>
          </p:nvPr>
        </p:nvSpPr>
        <p:spPr/>
        <p:txBody>
          <a:bodyPr/>
          <a:lstStyle/>
          <a:p>
            <a:endParaRPr lang="de-DE"/>
          </a:p>
        </p:txBody>
      </p:sp>
      <p:sp>
        <p:nvSpPr>
          <p:cNvPr id="34" name="Text Placeholder 33">
            <a:extLst>
              <a:ext uri="{FF2B5EF4-FFF2-40B4-BE49-F238E27FC236}">
                <a16:creationId xmlns:a16="http://schemas.microsoft.com/office/drawing/2014/main" id="{69FE36F7-FCD7-83D4-DB72-D0D345E08465}"/>
              </a:ext>
            </a:extLst>
          </p:cNvPr>
          <p:cNvSpPr>
            <a:spLocks noGrp="1"/>
          </p:cNvSpPr>
          <p:nvPr>
            <p:ph type="body" sz="quarter" idx="17"/>
          </p:nvPr>
        </p:nvSpPr>
        <p:spPr/>
        <p:txBody>
          <a:bodyPr/>
          <a:lstStyle/>
          <a:p>
            <a:endParaRPr lang="de-DE"/>
          </a:p>
        </p:txBody>
      </p:sp>
      <p:sp>
        <p:nvSpPr>
          <p:cNvPr id="35" name="Text Placeholder 34">
            <a:extLst>
              <a:ext uri="{FF2B5EF4-FFF2-40B4-BE49-F238E27FC236}">
                <a16:creationId xmlns:a16="http://schemas.microsoft.com/office/drawing/2014/main" id="{99F42022-DED9-3D45-BEB8-D83B471C6A83}"/>
              </a:ext>
            </a:extLst>
          </p:cNvPr>
          <p:cNvSpPr>
            <a:spLocks noGrp="1"/>
          </p:cNvSpPr>
          <p:nvPr>
            <p:ph type="body" sz="quarter" idx="18"/>
          </p:nvPr>
        </p:nvSpPr>
        <p:spPr/>
        <p:txBody>
          <a:bodyPr/>
          <a:lstStyle/>
          <a:p>
            <a:endParaRPr lang="de-DE"/>
          </a:p>
        </p:txBody>
      </p:sp>
      <p:grpSp>
        <p:nvGrpSpPr>
          <p:cNvPr id="37" name="Group 36">
            <a:extLst>
              <a:ext uri="{FF2B5EF4-FFF2-40B4-BE49-F238E27FC236}">
                <a16:creationId xmlns:a16="http://schemas.microsoft.com/office/drawing/2014/main" id="{E0C17312-6318-1C88-0D49-8B7A9E52E9DA}"/>
              </a:ext>
            </a:extLst>
          </p:cNvPr>
          <p:cNvGrpSpPr/>
          <p:nvPr/>
        </p:nvGrpSpPr>
        <p:grpSpPr>
          <a:xfrm rot="5400000">
            <a:off x="2644192" y="3693199"/>
            <a:ext cx="251422" cy="324000"/>
            <a:chOff x="7163931" y="1715545"/>
            <a:chExt cx="251422" cy="324000"/>
          </a:xfrm>
          <a:solidFill>
            <a:schemeClr val="bg1">
              <a:lumMod val="50000"/>
            </a:schemeClr>
          </a:solidFill>
        </p:grpSpPr>
        <p:sp>
          <p:nvSpPr>
            <p:cNvPr id="38" name="Arrow: Chevron 285">
              <a:extLst>
                <a:ext uri="{FF2B5EF4-FFF2-40B4-BE49-F238E27FC236}">
                  <a16:creationId xmlns:a16="http://schemas.microsoft.com/office/drawing/2014/main" id="{6EAABDEF-BAE9-8727-E081-8EC6F3F58C18}"/>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9" name="Arrow: Chevron 285">
              <a:extLst>
                <a:ext uri="{FF2B5EF4-FFF2-40B4-BE49-F238E27FC236}">
                  <a16:creationId xmlns:a16="http://schemas.microsoft.com/office/drawing/2014/main" id="{D9FB970E-E29F-7F46-C768-8BE641E08999}"/>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grpSp>
        <p:nvGrpSpPr>
          <p:cNvPr id="40" name="Group 39">
            <a:extLst>
              <a:ext uri="{FF2B5EF4-FFF2-40B4-BE49-F238E27FC236}">
                <a16:creationId xmlns:a16="http://schemas.microsoft.com/office/drawing/2014/main" id="{59E3852D-888D-0F74-CF78-9DEB54AB2220}"/>
              </a:ext>
            </a:extLst>
          </p:cNvPr>
          <p:cNvGrpSpPr/>
          <p:nvPr/>
        </p:nvGrpSpPr>
        <p:grpSpPr>
          <a:xfrm rot="5400000">
            <a:off x="5255096" y="3693199"/>
            <a:ext cx="251422" cy="324000"/>
            <a:chOff x="7163931" y="1715545"/>
            <a:chExt cx="251422" cy="324000"/>
          </a:xfrm>
          <a:solidFill>
            <a:schemeClr val="bg1">
              <a:lumMod val="50000"/>
            </a:schemeClr>
          </a:solidFill>
        </p:grpSpPr>
        <p:sp>
          <p:nvSpPr>
            <p:cNvPr id="41" name="Arrow: Chevron 285">
              <a:extLst>
                <a:ext uri="{FF2B5EF4-FFF2-40B4-BE49-F238E27FC236}">
                  <a16:creationId xmlns:a16="http://schemas.microsoft.com/office/drawing/2014/main" id="{EC05BFE6-34E4-44B4-D102-54A040B5001A}"/>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42" name="Arrow: Chevron 285">
              <a:extLst>
                <a:ext uri="{FF2B5EF4-FFF2-40B4-BE49-F238E27FC236}">
                  <a16:creationId xmlns:a16="http://schemas.microsoft.com/office/drawing/2014/main" id="{62B542AB-2A87-771D-E971-62391D8A4A8B}"/>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grpSp>
        <p:nvGrpSpPr>
          <p:cNvPr id="43" name="Group 42">
            <a:extLst>
              <a:ext uri="{FF2B5EF4-FFF2-40B4-BE49-F238E27FC236}">
                <a16:creationId xmlns:a16="http://schemas.microsoft.com/office/drawing/2014/main" id="{39DC6329-1EBB-85A0-3D65-9FE2CB596F3B}"/>
              </a:ext>
            </a:extLst>
          </p:cNvPr>
          <p:cNvGrpSpPr/>
          <p:nvPr/>
        </p:nvGrpSpPr>
        <p:grpSpPr>
          <a:xfrm rot="5400000">
            <a:off x="9083280" y="3693199"/>
            <a:ext cx="251422" cy="324000"/>
            <a:chOff x="7163931" y="1715545"/>
            <a:chExt cx="251422" cy="324000"/>
          </a:xfrm>
          <a:solidFill>
            <a:schemeClr val="bg1">
              <a:lumMod val="50000"/>
            </a:schemeClr>
          </a:solidFill>
        </p:grpSpPr>
        <p:sp>
          <p:nvSpPr>
            <p:cNvPr id="44" name="Arrow: Chevron 285">
              <a:extLst>
                <a:ext uri="{FF2B5EF4-FFF2-40B4-BE49-F238E27FC236}">
                  <a16:creationId xmlns:a16="http://schemas.microsoft.com/office/drawing/2014/main" id="{B13508D2-4554-0720-7D05-F363CAB9AF50}"/>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45" name="Arrow: Chevron 285">
              <a:extLst>
                <a:ext uri="{FF2B5EF4-FFF2-40B4-BE49-F238E27FC236}">
                  <a16:creationId xmlns:a16="http://schemas.microsoft.com/office/drawing/2014/main" id="{33A811FF-A253-1BAF-744B-88D49C02A160}"/>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46" name="Slide Number Placeholder 4">
            <a:extLst>
              <a:ext uri="{FF2B5EF4-FFF2-40B4-BE49-F238E27FC236}">
                <a16:creationId xmlns:a16="http://schemas.microsoft.com/office/drawing/2014/main" id="{0E4F82A8-7BD6-4944-951F-475FB349149B}"/>
              </a:ext>
            </a:extLst>
          </p:cNvPr>
          <p:cNvSpPr>
            <a:spLocks noGrp="1"/>
          </p:cNvSpPr>
          <p:nvPr>
            <p:ph type="sldNum" sz="quarter" idx="12"/>
          </p:nvPr>
        </p:nvSpPr>
        <p:spPr>
          <a:xfrm>
            <a:off x="11051822" y="6492880"/>
            <a:ext cx="564446" cy="365125"/>
          </a:xfrm>
        </p:spPr>
        <p:txBody>
          <a:bodyPr/>
          <a:lstStyle/>
          <a:p>
            <a:r>
              <a:rPr lang="en-US"/>
              <a:t>4</a:t>
            </a:r>
          </a:p>
        </p:txBody>
      </p:sp>
      <p:sp>
        <p:nvSpPr>
          <p:cNvPr id="29" name="Cadre 28">
            <a:extLst>
              <a:ext uri="{FF2B5EF4-FFF2-40B4-BE49-F238E27FC236}">
                <a16:creationId xmlns:a16="http://schemas.microsoft.com/office/drawing/2014/main" id="{96EE108D-9F57-7E80-9114-5221D546B012}"/>
              </a:ext>
            </a:extLst>
          </p:cNvPr>
          <p:cNvSpPr/>
          <p:nvPr/>
        </p:nvSpPr>
        <p:spPr>
          <a:xfrm>
            <a:off x="4817041" y="4182607"/>
            <a:ext cx="1154197" cy="207345"/>
          </a:xfrm>
          <a:prstGeom prst="frame">
            <a:avLst>
              <a:gd name="adj1" fmla="val 9053"/>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pic>
        <p:nvPicPr>
          <p:cNvPr id="50" name="Picture 49" descr="A screenshot of a football game&#10;&#10;Description automatically generated">
            <a:extLst>
              <a:ext uri="{FF2B5EF4-FFF2-40B4-BE49-F238E27FC236}">
                <a16:creationId xmlns:a16="http://schemas.microsoft.com/office/drawing/2014/main" id="{4B14528C-8237-A7DB-50FB-9FD12A2EE233}"/>
              </a:ext>
            </a:extLst>
          </p:cNvPr>
          <p:cNvPicPr>
            <a:picLocks noChangeAspect="1"/>
          </p:cNvPicPr>
          <p:nvPr/>
        </p:nvPicPr>
        <p:blipFill>
          <a:blip r:embed="rId8"/>
          <a:stretch>
            <a:fillRect/>
          </a:stretch>
        </p:blipFill>
        <p:spPr>
          <a:xfrm>
            <a:off x="7386408" y="4174196"/>
            <a:ext cx="3385566" cy="1512000"/>
          </a:xfrm>
          <a:prstGeom prst="rect">
            <a:avLst/>
          </a:prstGeom>
        </p:spPr>
      </p:pic>
      <p:sp>
        <p:nvSpPr>
          <p:cNvPr id="32" name="Cadre 31">
            <a:extLst>
              <a:ext uri="{FF2B5EF4-FFF2-40B4-BE49-F238E27FC236}">
                <a16:creationId xmlns:a16="http://schemas.microsoft.com/office/drawing/2014/main" id="{4BA9262A-DD8C-D152-14B0-C81D30BF48BC}"/>
              </a:ext>
            </a:extLst>
          </p:cNvPr>
          <p:cNvSpPr/>
          <p:nvPr/>
        </p:nvSpPr>
        <p:spPr>
          <a:xfrm>
            <a:off x="7386411" y="4174196"/>
            <a:ext cx="3385564" cy="208800"/>
          </a:xfrm>
          <a:prstGeom prst="frame">
            <a:avLst>
              <a:gd name="adj1" fmla="val 9053"/>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pic>
        <p:nvPicPr>
          <p:cNvPr id="52" name="Picture 51" descr="A calendar with numbers and days&#10;&#10;Description automatically generated">
            <a:extLst>
              <a:ext uri="{FF2B5EF4-FFF2-40B4-BE49-F238E27FC236}">
                <a16:creationId xmlns:a16="http://schemas.microsoft.com/office/drawing/2014/main" id="{68DC849A-A26F-95F6-7BCD-62F71ABD70BE}"/>
              </a:ext>
            </a:extLst>
          </p:cNvPr>
          <p:cNvPicPr>
            <a:picLocks noChangeAspect="1"/>
          </p:cNvPicPr>
          <p:nvPr/>
        </p:nvPicPr>
        <p:blipFill>
          <a:blip r:embed="rId9"/>
          <a:stretch>
            <a:fillRect/>
          </a:stretch>
        </p:blipFill>
        <p:spPr>
          <a:xfrm>
            <a:off x="1722308" y="4185084"/>
            <a:ext cx="2095191" cy="1512000"/>
          </a:xfrm>
          <a:prstGeom prst="rect">
            <a:avLst/>
          </a:prstGeom>
        </p:spPr>
      </p:pic>
      <p:sp>
        <p:nvSpPr>
          <p:cNvPr id="23" name="Cadre 22">
            <a:extLst>
              <a:ext uri="{FF2B5EF4-FFF2-40B4-BE49-F238E27FC236}">
                <a16:creationId xmlns:a16="http://schemas.microsoft.com/office/drawing/2014/main" id="{168B2819-CD96-C527-C34B-A35A68CAABE3}"/>
              </a:ext>
            </a:extLst>
          </p:cNvPr>
          <p:cNvSpPr/>
          <p:nvPr/>
        </p:nvSpPr>
        <p:spPr>
          <a:xfrm>
            <a:off x="1722308" y="4174197"/>
            <a:ext cx="2088000" cy="215444"/>
          </a:xfrm>
          <a:prstGeom prst="frame">
            <a:avLst>
              <a:gd name="adj1" fmla="val 9053"/>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28105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7485959-47B5-D219-EEDE-1F1795323534}"/>
              </a:ext>
            </a:extLst>
          </p:cNvPr>
          <p:cNvGraphicFramePr>
            <a:graphicFrameLocks noChangeAspect="1"/>
          </p:cNvGraphicFramePr>
          <p:nvPr>
            <p:custDataLst>
              <p:tags r:id="rId1"/>
            </p:custDataLst>
            <p:extLst>
              <p:ext uri="{D42A27DB-BD31-4B8C-83A1-F6EECF244321}">
                <p14:modId xmlns:p14="http://schemas.microsoft.com/office/powerpoint/2010/main" val="35638707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7485959-47B5-D219-EEDE-1F179532353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DDAD7DAF-1AC9-AFDC-FFD2-37CA43C6EBF8}"/>
              </a:ext>
            </a:extLst>
          </p:cNvPr>
          <p:cNvSpPr>
            <a:spLocks noGrp="1"/>
          </p:cNvSpPr>
          <p:nvPr>
            <p:ph type="body" sz="quarter" idx="14"/>
          </p:nvPr>
        </p:nvSpPr>
        <p:spPr/>
        <p:txBody>
          <a:bodyPr/>
          <a:lstStyle/>
          <a:p>
            <a:r>
              <a:rPr lang="de-DE"/>
              <a:t>2. Data </a:t>
            </a:r>
            <a:r>
              <a:rPr lang="de-DE" err="1"/>
              <a:t>Preparation</a:t>
            </a:r>
            <a:endParaRPr lang="de-DE"/>
          </a:p>
        </p:txBody>
      </p:sp>
      <p:sp>
        <p:nvSpPr>
          <p:cNvPr id="3" name="Title 2">
            <a:extLst>
              <a:ext uri="{FF2B5EF4-FFF2-40B4-BE49-F238E27FC236}">
                <a16:creationId xmlns:a16="http://schemas.microsoft.com/office/drawing/2014/main" id="{CC956ABE-FDED-689B-FAF4-8C5F1A8F50C4}"/>
              </a:ext>
            </a:extLst>
          </p:cNvPr>
          <p:cNvSpPr>
            <a:spLocks noGrp="1"/>
          </p:cNvSpPr>
          <p:nvPr>
            <p:ph type="title"/>
          </p:nvPr>
        </p:nvSpPr>
        <p:spPr>
          <a:xfrm>
            <a:off x="582689" y="649955"/>
            <a:ext cx="11033209" cy="341632"/>
          </a:xfrm>
        </p:spPr>
        <p:txBody>
          <a:bodyPr vert="horz"/>
          <a:lstStyle/>
          <a:p>
            <a:r>
              <a:rPr lang="de-DE"/>
              <a:t>Feature Engineering</a:t>
            </a:r>
          </a:p>
        </p:txBody>
      </p:sp>
      <p:sp>
        <p:nvSpPr>
          <p:cNvPr id="4" name="Date Placeholder 3">
            <a:extLst>
              <a:ext uri="{FF2B5EF4-FFF2-40B4-BE49-F238E27FC236}">
                <a16:creationId xmlns:a16="http://schemas.microsoft.com/office/drawing/2014/main" id="{3AFBDF6B-D1AF-465C-1700-9086D5EF655B}"/>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9FC865DF-E6B9-6137-FB60-26AA7AD980AC}"/>
              </a:ext>
            </a:extLst>
          </p:cNvPr>
          <p:cNvSpPr>
            <a:spLocks noGrp="1"/>
          </p:cNvSpPr>
          <p:nvPr>
            <p:ph type="sldNum" sz="quarter" idx="12"/>
          </p:nvPr>
        </p:nvSpPr>
        <p:spPr/>
        <p:txBody>
          <a:bodyPr/>
          <a:lstStyle/>
          <a:p>
            <a:r>
              <a:rPr lang="en-US"/>
              <a:t>5</a:t>
            </a:r>
          </a:p>
        </p:txBody>
      </p:sp>
      <p:sp>
        <p:nvSpPr>
          <p:cNvPr id="6" name="Text Placeholder 5">
            <a:extLst>
              <a:ext uri="{FF2B5EF4-FFF2-40B4-BE49-F238E27FC236}">
                <a16:creationId xmlns:a16="http://schemas.microsoft.com/office/drawing/2014/main" id="{90505C57-8DBE-DA64-B384-323A77625BB0}"/>
              </a:ext>
            </a:extLst>
          </p:cNvPr>
          <p:cNvSpPr>
            <a:spLocks noGrp="1"/>
          </p:cNvSpPr>
          <p:nvPr>
            <p:ph type="body" sz="quarter" idx="15"/>
          </p:nvPr>
        </p:nvSpPr>
        <p:spPr/>
        <p:txBody>
          <a:bodyPr/>
          <a:lstStyle/>
          <a:p>
            <a:endParaRPr lang="de-DE"/>
          </a:p>
        </p:txBody>
      </p:sp>
      <p:sp>
        <p:nvSpPr>
          <p:cNvPr id="7" name="Text Placeholder 6">
            <a:extLst>
              <a:ext uri="{FF2B5EF4-FFF2-40B4-BE49-F238E27FC236}">
                <a16:creationId xmlns:a16="http://schemas.microsoft.com/office/drawing/2014/main" id="{07EFB2AA-A096-EDE9-F01F-0050431DA2A5}"/>
              </a:ext>
            </a:extLst>
          </p:cNvPr>
          <p:cNvSpPr>
            <a:spLocks noGrp="1"/>
          </p:cNvSpPr>
          <p:nvPr>
            <p:ph type="body" sz="quarter" idx="16"/>
          </p:nvPr>
        </p:nvSpPr>
        <p:spPr/>
        <p:txBody>
          <a:bodyPr/>
          <a:lstStyle/>
          <a:p>
            <a:endParaRPr lang="de-DE"/>
          </a:p>
        </p:txBody>
      </p:sp>
      <p:sp>
        <p:nvSpPr>
          <p:cNvPr id="8" name="Text Placeholder 7">
            <a:extLst>
              <a:ext uri="{FF2B5EF4-FFF2-40B4-BE49-F238E27FC236}">
                <a16:creationId xmlns:a16="http://schemas.microsoft.com/office/drawing/2014/main" id="{CF33FA4E-7FC1-9AC3-2118-B010385E9894}"/>
              </a:ext>
            </a:extLst>
          </p:cNvPr>
          <p:cNvSpPr>
            <a:spLocks noGrp="1"/>
          </p:cNvSpPr>
          <p:nvPr>
            <p:ph type="body" sz="quarter" idx="17"/>
          </p:nvPr>
        </p:nvSpPr>
        <p:spPr/>
        <p:txBody>
          <a:bodyPr/>
          <a:lstStyle/>
          <a:p>
            <a:endParaRPr lang="de-DE"/>
          </a:p>
        </p:txBody>
      </p:sp>
      <p:sp>
        <p:nvSpPr>
          <p:cNvPr id="9" name="Text Placeholder 8">
            <a:extLst>
              <a:ext uri="{FF2B5EF4-FFF2-40B4-BE49-F238E27FC236}">
                <a16:creationId xmlns:a16="http://schemas.microsoft.com/office/drawing/2014/main" id="{D357F9FE-6565-8B81-9659-C2EC6B5C2538}"/>
              </a:ext>
            </a:extLst>
          </p:cNvPr>
          <p:cNvSpPr>
            <a:spLocks noGrp="1"/>
          </p:cNvSpPr>
          <p:nvPr>
            <p:ph type="body" sz="quarter" idx="18"/>
          </p:nvPr>
        </p:nvSpPr>
        <p:spPr/>
        <p:txBody>
          <a:bodyPr/>
          <a:lstStyle/>
          <a:p>
            <a:endParaRPr lang="de-DE"/>
          </a:p>
        </p:txBody>
      </p:sp>
      <p:pic>
        <p:nvPicPr>
          <p:cNvPr id="13" name="Picture 12" descr="A table with green and white text&#10;&#10;Description automatically generated">
            <a:extLst>
              <a:ext uri="{FF2B5EF4-FFF2-40B4-BE49-F238E27FC236}">
                <a16:creationId xmlns:a16="http://schemas.microsoft.com/office/drawing/2014/main" id="{A22A3BCC-18FC-9C9E-64F4-82E5E386C03A}"/>
              </a:ext>
            </a:extLst>
          </p:cNvPr>
          <p:cNvPicPr>
            <a:picLocks noChangeAspect="1"/>
          </p:cNvPicPr>
          <p:nvPr/>
        </p:nvPicPr>
        <p:blipFill>
          <a:blip r:embed="rId5"/>
          <a:stretch>
            <a:fillRect/>
          </a:stretch>
        </p:blipFill>
        <p:spPr>
          <a:xfrm>
            <a:off x="7780498" y="4470974"/>
            <a:ext cx="3835400" cy="1473200"/>
          </a:xfrm>
          <a:prstGeom prst="rect">
            <a:avLst/>
          </a:prstGeom>
        </p:spPr>
      </p:pic>
      <p:pic>
        <p:nvPicPr>
          <p:cNvPr id="16" name="Picture 15" descr="A screenshot of a sports schedule&#10;&#10;Description automatically generated">
            <a:extLst>
              <a:ext uri="{FF2B5EF4-FFF2-40B4-BE49-F238E27FC236}">
                <a16:creationId xmlns:a16="http://schemas.microsoft.com/office/drawing/2014/main" id="{AE2D557E-5BDB-FBF5-DFDC-56A6F707A808}"/>
              </a:ext>
            </a:extLst>
          </p:cNvPr>
          <p:cNvPicPr>
            <a:picLocks noChangeAspect="1"/>
          </p:cNvPicPr>
          <p:nvPr/>
        </p:nvPicPr>
        <p:blipFill>
          <a:blip r:embed="rId6"/>
          <a:stretch>
            <a:fillRect/>
          </a:stretch>
        </p:blipFill>
        <p:spPr>
          <a:xfrm>
            <a:off x="582687" y="1466439"/>
            <a:ext cx="11054130" cy="2069017"/>
          </a:xfrm>
          <a:prstGeom prst="rect">
            <a:avLst/>
          </a:prstGeom>
        </p:spPr>
      </p:pic>
      <p:pic>
        <p:nvPicPr>
          <p:cNvPr id="15" name="Picture 14" descr="A screenshot of a table&#10;&#10;Description automatically generated">
            <a:extLst>
              <a:ext uri="{FF2B5EF4-FFF2-40B4-BE49-F238E27FC236}">
                <a16:creationId xmlns:a16="http://schemas.microsoft.com/office/drawing/2014/main" id="{586AF689-2921-6CCC-36C2-79CC9B5D4537}"/>
              </a:ext>
            </a:extLst>
          </p:cNvPr>
          <p:cNvPicPr>
            <a:picLocks noChangeAspect="1"/>
          </p:cNvPicPr>
          <p:nvPr/>
        </p:nvPicPr>
        <p:blipFill>
          <a:blip r:embed="rId7"/>
          <a:stretch>
            <a:fillRect/>
          </a:stretch>
        </p:blipFill>
        <p:spPr>
          <a:xfrm>
            <a:off x="582685" y="4470974"/>
            <a:ext cx="4762500" cy="1485900"/>
          </a:xfrm>
          <a:prstGeom prst="rect">
            <a:avLst/>
          </a:prstGeom>
        </p:spPr>
      </p:pic>
      <p:grpSp>
        <p:nvGrpSpPr>
          <p:cNvPr id="19" name="Group 18">
            <a:extLst>
              <a:ext uri="{FF2B5EF4-FFF2-40B4-BE49-F238E27FC236}">
                <a16:creationId xmlns:a16="http://schemas.microsoft.com/office/drawing/2014/main" id="{F8211428-4DC3-5D4B-9763-684A5ECD9A71}"/>
              </a:ext>
            </a:extLst>
          </p:cNvPr>
          <p:cNvGrpSpPr/>
          <p:nvPr/>
        </p:nvGrpSpPr>
        <p:grpSpPr>
          <a:xfrm rot="5400000">
            <a:off x="2838224" y="3717423"/>
            <a:ext cx="251422" cy="324000"/>
            <a:chOff x="7163931" y="1715545"/>
            <a:chExt cx="251422" cy="324000"/>
          </a:xfrm>
          <a:solidFill>
            <a:schemeClr val="bg1">
              <a:lumMod val="50000"/>
            </a:schemeClr>
          </a:solidFill>
        </p:grpSpPr>
        <p:sp>
          <p:nvSpPr>
            <p:cNvPr id="20" name="Arrow: Chevron 285">
              <a:extLst>
                <a:ext uri="{FF2B5EF4-FFF2-40B4-BE49-F238E27FC236}">
                  <a16:creationId xmlns:a16="http://schemas.microsoft.com/office/drawing/2014/main" id="{829AF8F5-EB6E-372B-B43D-6916E79670AF}"/>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21" name="Arrow: Chevron 285">
              <a:extLst>
                <a:ext uri="{FF2B5EF4-FFF2-40B4-BE49-F238E27FC236}">
                  <a16:creationId xmlns:a16="http://schemas.microsoft.com/office/drawing/2014/main" id="{26A3798C-F162-71C8-41D7-F5552C31EE57}"/>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grpSp>
        <p:nvGrpSpPr>
          <p:cNvPr id="22" name="Group 21">
            <a:extLst>
              <a:ext uri="{FF2B5EF4-FFF2-40B4-BE49-F238E27FC236}">
                <a16:creationId xmlns:a16="http://schemas.microsoft.com/office/drawing/2014/main" id="{4F6CB60C-833E-1C78-A68A-D6746F4F8A7B}"/>
              </a:ext>
            </a:extLst>
          </p:cNvPr>
          <p:cNvGrpSpPr/>
          <p:nvPr/>
        </p:nvGrpSpPr>
        <p:grpSpPr>
          <a:xfrm rot="5400000">
            <a:off x="9572487" y="3693199"/>
            <a:ext cx="251422" cy="324000"/>
            <a:chOff x="7163931" y="1715545"/>
            <a:chExt cx="251422" cy="324000"/>
          </a:xfrm>
          <a:solidFill>
            <a:schemeClr val="bg1">
              <a:lumMod val="50000"/>
            </a:schemeClr>
          </a:solidFill>
        </p:grpSpPr>
        <p:sp>
          <p:nvSpPr>
            <p:cNvPr id="23" name="Arrow: Chevron 285">
              <a:extLst>
                <a:ext uri="{FF2B5EF4-FFF2-40B4-BE49-F238E27FC236}">
                  <a16:creationId xmlns:a16="http://schemas.microsoft.com/office/drawing/2014/main" id="{6DAE93FF-2100-0EC0-5014-D46E52E2612D}"/>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24" name="Arrow: Chevron 285">
              <a:extLst>
                <a:ext uri="{FF2B5EF4-FFF2-40B4-BE49-F238E27FC236}">
                  <a16:creationId xmlns:a16="http://schemas.microsoft.com/office/drawing/2014/main" id="{94AC8A02-45D3-9A17-08C2-94B7CCBFFEAB}"/>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B3FB5BDE-C28B-2503-3702-D599D7132396}"/>
              </a:ext>
            </a:extLst>
          </p:cNvPr>
          <p:cNvSpPr txBox="1"/>
          <p:nvPr/>
        </p:nvSpPr>
        <p:spPr>
          <a:xfrm>
            <a:off x="7780497" y="4193975"/>
            <a:ext cx="3828817" cy="276999"/>
          </a:xfrm>
          <a:prstGeom prst="rect">
            <a:avLst/>
          </a:prstGeom>
          <a:noFill/>
        </p:spPr>
        <p:txBody>
          <a:bodyPr wrap="square" rtlCol="0">
            <a:spAutoFit/>
          </a:bodyPr>
          <a:lstStyle/>
          <a:p>
            <a:pPr algn="ctr"/>
            <a:r>
              <a:rPr lang="de-DE" sz="1200" b="1" i="1" err="1"/>
              <a:t>Categorization</a:t>
            </a:r>
            <a:endParaRPr lang="de-DE" sz="1200" b="1" i="1"/>
          </a:p>
        </p:txBody>
      </p:sp>
      <p:sp>
        <p:nvSpPr>
          <p:cNvPr id="26" name="TextBox 25">
            <a:extLst>
              <a:ext uri="{FF2B5EF4-FFF2-40B4-BE49-F238E27FC236}">
                <a16:creationId xmlns:a16="http://schemas.microsoft.com/office/drawing/2014/main" id="{FD534EDB-15E6-9E90-54FB-AF8D572773CF}"/>
              </a:ext>
            </a:extLst>
          </p:cNvPr>
          <p:cNvSpPr txBox="1"/>
          <p:nvPr/>
        </p:nvSpPr>
        <p:spPr>
          <a:xfrm>
            <a:off x="582685" y="4189362"/>
            <a:ext cx="4762500" cy="276999"/>
          </a:xfrm>
          <a:prstGeom prst="rect">
            <a:avLst/>
          </a:prstGeom>
          <a:noFill/>
        </p:spPr>
        <p:txBody>
          <a:bodyPr wrap="square" rtlCol="0">
            <a:spAutoFit/>
          </a:bodyPr>
          <a:lstStyle/>
          <a:p>
            <a:pPr algn="ctr"/>
            <a:r>
              <a:rPr lang="de-DE" sz="1200" b="1" i="1" err="1"/>
              <a:t>Creating</a:t>
            </a:r>
            <a:r>
              <a:rPr lang="de-DE" sz="1200" b="1" i="1"/>
              <a:t> New Features</a:t>
            </a:r>
          </a:p>
        </p:txBody>
      </p:sp>
    </p:spTree>
    <p:extLst>
      <p:ext uri="{BB962C8B-B14F-4D97-AF65-F5344CB8AC3E}">
        <p14:creationId xmlns:p14="http://schemas.microsoft.com/office/powerpoint/2010/main" val="354314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A8BDAF4-D44A-C9C0-1ABB-4FB3FFA73713}"/>
              </a:ext>
            </a:extLst>
          </p:cNvPr>
          <p:cNvGraphicFramePr>
            <a:graphicFrameLocks noChangeAspect="1"/>
          </p:cNvGraphicFramePr>
          <p:nvPr>
            <p:custDataLst>
              <p:tags r:id="rId1"/>
            </p:custDataLst>
            <p:extLst>
              <p:ext uri="{D42A27DB-BD31-4B8C-83A1-F6EECF244321}">
                <p14:modId xmlns:p14="http://schemas.microsoft.com/office/powerpoint/2010/main" val="24440256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think-cell data - do not delete" hidden="1">
                        <a:extLst>
                          <a:ext uri="{FF2B5EF4-FFF2-40B4-BE49-F238E27FC236}">
                            <a16:creationId xmlns:a16="http://schemas.microsoft.com/office/drawing/2014/main" id="{3A8BDAF4-D44A-C9C0-1ABB-4FB3FFA7371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8" name="&quot;No&quot; Symbol 67">
            <a:extLst>
              <a:ext uri="{FF2B5EF4-FFF2-40B4-BE49-F238E27FC236}">
                <a16:creationId xmlns:a16="http://schemas.microsoft.com/office/drawing/2014/main" id="{0DECD8E6-8013-35CA-E083-FF624B93031F}"/>
              </a:ext>
            </a:extLst>
          </p:cNvPr>
          <p:cNvSpPr/>
          <p:nvPr/>
        </p:nvSpPr>
        <p:spPr>
          <a:xfrm>
            <a:off x="7633350" y="1804618"/>
            <a:ext cx="360000" cy="360000"/>
          </a:xfrm>
          <a:prstGeom prst="noSmoking">
            <a:avLst>
              <a:gd name="adj" fmla="val 695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Text Placeholder 1">
            <a:extLst>
              <a:ext uri="{FF2B5EF4-FFF2-40B4-BE49-F238E27FC236}">
                <a16:creationId xmlns:a16="http://schemas.microsoft.com/office/drawing/2014/main" id="{2EE1AB76-30F1-C928-F1E1-2981B42AAB37}"/>
              </a:ext>
            </a:extLst>
          </p:cNvPr>
          <p:cNvSpPr>
            <a:spLocks noGrp="1"/>
          </p:cNvSpPr>
          <p:nvPr>
            <p:ph type="body" sz="quarter" idx="14"/>
          </p:nvPr>
        </p:nvSpPr>
        <p:spPr/>
        <p:txBody>
          <a:bodyPr/>
          <a:lstStyle/>
          <a:p>
            <a:r>
              <a:rPr lang="de-DE"/>
              <a:t>3. Model Explanation</a:t>
            </a:r>
          </a:p>
        </p:txBody>
      </p:sp>
      <p:sp>
        <p:nvSpPr>
          <p:cNvPr id="3" name="Title 2">
            <a:extLst>
              <a:ext uri="{FF2B5EF4-FFF2-40B4-BE49-F238E27FC236}">
                <a16:creationId xmlns:a16="http://schemas.microsoft.com/office/drawing/2014/main" id="{070A68E2-07EC-5731-FCF5-D4D0F91F7278}"/>
              </a:ext>
            </a:extLst>
          </p:cNvPr>
          <p:cNvSpPr>
            <a:spLocks noGrp="1"/>
          </p:cNvSpPr>
          <p:nvPr>
            <p:ph type="title"/>
          </p:nvPr>
        </p:nvSpPr>
        <p:spPr>
          <a:xfrm>
            <a:off x="582689" y="649955"/>
            <a:ext cx="11033209" cy="341632"/>
          </a:xfrm>
        </p:spPr>
        <p:txBody>
          <a:bodyPr vert="horz"/>
          <a:lstStyle/>
          <a:p>
            <a:r>
              <a:rPr lang="de-DE"/>
              <a:t>Models</a:t>
            </a:r>
          </a:p>
        </p:txBody>
      </p:sp>
      <p:sp>
        <p:nvSpPr>
          <p:cNvPr id="4" name="Date Placeholder 3">
            <a:extLst>
              <a:ext uri="{FF2B5EF4-FFF2-40B4-BE49-F238E27FC236}">
                <a16:creationId xmlns:a16="http://schemas.microsoft.com/office/drawing/2014/main" id="{D90B4ACC-2C37-D847-34B0-FBCF9B07F6F0}"/>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8F2495C0-57E6-EB9C-C489-442B2EA35B4D}"/>
              </a:ext>
            </a:extLst>
          </p:cNvPr>
          <p:cNvSpPr>
            <a:spLocks noGrp="1"/>
          </p:cNvSpPr>
          <p:nvPr>
            <p:ph type="sldNum" sz="quarter" idx="12"/>
          </p:nvPr>
        </p:nvSpPr>
        <p:spPr/>
        <p:txBody>
          <a:bodyPr/>
          <a:lstStyle/>
          <a:p>
            <a:r>
              <a:rPr lang="en-US"/>
              <a:t>6</a:t>
            </a:r>
          </a:p>
        </p:txBody>
      </p:sp>
      <p:sp>
        <p:nvSpPr>
          <p:cNvPr id="7" name="Text Placeholder 6">
            <a:extLst>
              <a:ext uri="{FF2B5EF4-FFF2-40B4-BE49-F238E27FC236}">
                <a16:creationId xmlns:a16="http://schemas.microsoft.com/office/drawing/2014/main" id="{49591F13-F74D-9302-B46D-6308D4C4BCA1}"/>
              </a:ext>
            </a:extLst>
          </p:cNvPr>
          <p:cNvSpPr>
            <a:spLocks noGrp="1"/>
          </p:cNvSpPr>
          <p:nvPr>
            <p:ph type="body" sz="quarter" idx="16"/>
          </p:nvPr>
        </p:nvSpPr>
        <p:spPr/>
        <p:txBody>
          <a:bodyPr/>
          <a:lstStyle/>
          <a:p>
            <a:endParaRPr lang="de-DE"/>
          </a:p>
        </p:txBody>
      </p:sp>
      <p:sp>
        <p:nvSpPr>
          <p:cNvPr id="8" name="Text Placeholder 7">
            <a:extLst>
              <a:ext uri="{FF2B5EF4-FFF2-40B4-BE49-F238E27FC236}">
                <a16:creationId xmlns:a16="http://schemas.microsoft.com/office/drawing/2014/main" id="{4615BB84-BBFF-5091-D699-4EF73CE3D73A}"/>
              </a:ext>
            </a:extLst>
          </p:cNvPr>
          <p:cNvSpPr>
            <a:spLocks noGrp="1"/>
          </p:cNvSpPr>
          <p:nvPr>
            <p:ph type="body" sz="quarter" idx="17"/>
          </p:nvPr>
        </p:nvSpPr>
        <p:spPr/>
        <p:txBody>
          <a:bodyPr/>
          <a:lstStyle/>
          <a:p>
            <a:endParaRPr lang="de-DE"/>
          </a:p>
        </p:txBody>
      </p:sp>
      <p:sp>
        <p:nvSpPr>
          <p:cNvPr id="9" name="Text Placeholder 8">
            <a:extLst>
              <a:ext uri="{FF2B5EF4-FFF2-40B4-BE49-F238E27FC236}">
                <a16:creationId xmlns:a16="http://schemas.microsoft.com/office/drawing/2014/main" id="{C638372E-814A-8B8B-4E58-3511C7D65C5D}"/>
              </a:ext>
            </a:extLst>
          </p:cNvPr>
          <p:cNvSpPr>
            <a:spLocks noGrp="1"/>
          </p:cNvSpPr>
          <p:nvPr>
            <p:ph type="body" sz="quarter" idx="18"/>
          </p:nvPr>
        </p:nvSpPr>
        <p:spPr/>
        <p:txBody>
          <a:bodyPr/>
          <a:lstStyle/>
          <a:p>
            <a:endParaRPr lang="de-DE"/>
          </a:p>
        </p:txBody>
      </p:sp>
      <p:sp>
        <p:nvSpPr>
          <p:cNvPr id="13" name="Rechteck 3085">
            <a:extLst>
              <a:ext uri="{FF2B5EF4-FFF2-40B4-BE49-F238E27FC236}">
                <a16:creationId xmlns:a16="http://schemas.microsoft.com/office/drawing/2014/main" id="{9E5BBF26-E412-5841-8A9A-FEAD9046290C}"/>
              </a:ext>
            </a:extLst>
          </p:cNvPr>
          <p:cNvSpPr/>
          <p:nvPr/>
        </p:nvSpPr>
        <p:spPr>
          <a:xfrm>
            <a:off x="2807705" y="1742408"/>
            <a:ext cx="1852788"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 Opposing Team</a:t>
            </a:r>
          </a:p>
        </p:txBody>
      </p:sp>
      <p:sp>
        <p:nvSpPr>
          <p:cNvPr id="14" name="Rechteck 3088">
            <a:extLst>
              <a:ext uri="{FF2B5EF4-FFF2-40B4-BE49-F238E27FC236}">
                <a16:creationId xmlns:a16="http://schemas.microsoft.com/office/drawing/2014/main" id="{4BE43155-76BA-5D7C-2A2E-016F06F7CFCB}"/>
              </a:ext>
            </a:extLst>
          </p:cNvPr>
          <p:cNvSpPr/>
          <p:nvPr/>
        </p:nvSpPr>
        <p:spPr>
          <a:xfrm>
            <a:off x="2807701" y="2750539"/>
            <a:ext cx="1852792"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Match Date</a:t>
            </a:r>
          </a:p>
        </p:txBody>
      </p:sp>
      <p:sp>
        <p:nvSpPr>
          <p:cNvPr id="15" name="Rechteck 20">
            <a:extLst>
              <a:ext uri="{FF2B5EF4-FFF2-40B4-BE49-F238E27FC236}">
                <a16:creationId xmlns:a16="http://schemas.microsoft.com/office/drawing/2014/main" id="{D2AAE943-D919-9A11-57A4-45FB2B7A76D7}"/>
              </a:ext>
            </a:extLst>
          </p:cNvPr>
          <p:cNvSpPr/>
          <p:nvPr/>
        </p:nvSpPr>
        <p:spPr>
          <a:xfrm>
            <a:off x="741170" y="2750539"/>
            <a:ext cx="1852788"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Match Time</a:t>
            </a:r>
          </a:p>
        </p:txBody>
      </p:sp>
      <p:sp>
        <p:nvSpPr>
          <p:cNvPr id="16" name="Rechteck 3085">
            <a:extLst>
              <a:ext uri="{FF2B5EF4-FFF2-40B4-BE49-F238E27FC236}">
                <a16:creationId xmlns:a16="http://schemas.microsoft.com/office/drawing/2014/main" id="{3AAABFDF-3D3A-4A74-17F8-597AD04133FE}"/>
              </a:ext>
            </a:extLst>
          </p:cNvPr>
          <p:cNvSpPr/>
          <p:nvPr/>
        </p:nvSpPr>
        <p:spPr>
          <a:xfrm>
            <a:off x="741170" y="2246980"/>
            <a:ext cx="1852788"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Competition</a:t>
            </a:r>
          </a:p>
        </p:txBody>
      </p:sp>
      <p:sp>
        <p:nvSpPr>
          <p:cNvPr id="17" name="Rechteck 3088">
            <a:extLst>
              <a:ext uri="{FF2B5EF4-FFF2-40B4-BE49-F238E27FC236}">
                <a16:creationId xmlns:a16="http://schemas.microsoft.com/office/drawing/2014/main" id="{7DDB1156-F844-9C29-749F-6FC6FF91ADB2}"/>
              </a:ext>
            </a:extLst>
          </p:cNvPr>
          <p:cNvSpPr/>
          <p:nvPr/>
        </p:nvSpPr>
        <p:spPr>
          <a:xfrm>
            <a:off x="2807705" y="2246981"/>
            <a:ext cx="1852788"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Matchday</a:t>
            </a:r>
          </a:p>
        </p:txBody>
      </p:sp>
      <p:grpSp>
        <p:nvGrpSpPr>
          <p:cNvPr id="22" name="Group 21">
            <a:extLst>
              <a:ext uri="{FF2B5EF4-FFF2-40B4-BE49-F238E27FC236}">
                <a16:creationId xmlns:a16="http://schemas.microsoft.com/office/drawing/2014/main" id="{B6A45A1E-3D3F-9B74-C66F-69A6BFF83E45}"/>
              </a:ext>
            </a:extLst>
          </p:cNvPr>
          <p:cNvGrpSpPr/>
          <p:nvPr/>
        </p:nvGrpSpPr>
        <p:grpSpPr>
          <a:xfrm>
            <a:off x="4995444" y="2267542"/>
            <a:ext cx="251422" cy="324000"/>
            <a:chOff x="7163931" y="1715545"/>
            <a:chExt cx="251422" cy="324000"/>
          </a:xfrm>
          <a:solidFill>
            <a:schemeClr val="bg1">
              <a:lumMod val="50000"/>
            </a:schemeClr>
          </a:solidFill>
        </p:grpSpPr>
        <p:sp>
          <p:nvSpPr>
            <p:cNvPr id="23" name="Arrow: Chevron 285">
              <a:extLst>
                <a:ext uri="{FF2B5EF4-FFF2-40B4-BE49-F238E27FC236}">
                  <a16:creationId xmlns:a16="http://schemas.microsoft.com/office/drawing/2014/main" id="{E6826121-E816-45F4-3D21-F36A7FAE26E6}"/>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24" name="Arrow: Chevron 285">
              <a:extLst>
                <a:ext uri="{FF2B5EF4-FFF2-40B4-BE49-F238E27FC236}">
                  <a16:creationId xmlns:a16="http://schemas.microsoft.com/office/drawing/2014/main" id="{964F6B8F-FD85-5544-8FFA-934773B3D891}"/>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25" name="Arrow: Chevron 153">
            <a:extLst>
              <a:ext uri="{FF2B5EF4-FFF2-40B4-BE49-F238E27FC236}">
                <a16:creationId xmlns:a16="http://schemas.microsoft.com/office/drawing/2014/main" id="{9C872178-15C9-4639-99DD-E74C2D186621}"/>
              </a:ext>
            </a:extLst>
          </p:cNvPr>
          <p:cNvSpPr/>
          <p:nvPr/>
        </p:nvSpPr>
        <p:spPr>
          <a:xfrm>
            <a:off x="9793173" y="2082120"/>
            <a:ext cx="1767522" cy="324000"/>
          </a:xfrm>
          <a:prstGeom prst="chevron">
            <a:avLst/>
          </a:prstGeom>
          <a:solidFill>
            <a:srgbClr val="0B8439">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Log Transformation</a:t>
            </a:r>
          </a:p>
        </p:txBody>
      </p:sp>
      <p:sp>
        <p:nvSpPr>
          <p:cNvPr id="26" name="Arrow: Chevron 153">
            <a:extLst>
              <a:ext uri="{FF2B5EF4-FFF2-40B4-BE49-F238E27FC236}">
                <a16:creationId xmlns:a16="http://schemas.microsoft.com/office/drawing/2014/main" id="{01A5C372-1DA6-514F-8C25-1E62F574E5FC}"/>
              </a:ext>
            </a:extLst>
          </p:cNvPr>
          <p:cNvSpPr/>
          <p:nvPr/>
        </p:nvSpPr>
        <p:spPr>
          <a:xfrm>
            <a:off x="9793173" y="1683903"/>
            <a:ext cx="1767522" cy="324000"/>
          </a:xfrm>
          <a:prstGeom prst="chevron">
            <a:avLst/>
          </a:prstGeom>
          <a:solidFill>
            <a:srgbClr val="0B8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Linear Regression</a:t>
            </a:r>
          </a:p>
        </p:txBody>
      </p:sp>
      <p:sp>
        <p:nvSpPr>
          <p:cNvPr id="29" name="Arrow: Chevron 153">
            <a:extLst>
              <a:ext uri="{FF2B5EF4-FFF2-40B4-BE49-F238E27FC236}">
                <a16:creationId xmlns:a16="http://schemas.microsoft.com/office/drawing/2014/main" id="{40596947-382B-55DF-5CE0-3942351DA0B2}"/>
              </a:ext>
            </a:extLst>
          </p:cNvPr>
          <p:cNvSpPr/>
          <p:nvPr/>
        </p:nvSpPr>
        <p:spPr>
          <a:xfrm>
            <a:off x="9793173" y="2878554"/>
            <a:ext cx="1767522" cy="324000"/>
          </a:xfrm>
          <a:prstGeom prst="chevron">
            <a:avLst/>
          </a:prstGeom>
          <a:solidFill>
            <a:srgbClr val="0B843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err="1">
                <a:ln>
                  <a:noFill/>
                </a:ln>
                <a:solidFill>
                  <a:prstClr val="white"/>
                </a:solidFill>
                <a:effectLst/>
                <a:uLnTx/>
                <a:uFillTx/>
                <a:ea typeface="Calibri" panose="020F0502020204030204" pitchFamily="34" charset="0"/>
                <a:cs typeface="Calibri" panose="020F0502020204030204" pitchFamily="34" charset="0"/>
              </a:rPr>
              <a:t>XGBoost</a:t>
            </a:r>
            <a:endParaRPr kumimoji="0" lang="de-DE" sz="12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30" name="Arrow: Chevron 153">
            <a:extLst>
              <a:ext uri="{FF2B5EF4-FFF2-40B4-BE49-F238E27FC236}">
                <a16:creationId xmlns:a16="http://schemas.microsoft.com/office/drawing/2014/main" id="{A66AFEF1-0B99-5253-F476-6D901084BE31}"/>
              </a:ext>
            </a:extLst>
          </p:cNvPr>
          <p:cNvSpPr/>
          <p:nvPr/>
        </p:nvSpPr>
        <p:spPr>
          <a:xfrm>
            <a:off x="9793173" y="2480337"/>
            <a:ext cx="1767522" cy="324000"/>
          </a:xfrm>
          <a:prstGeom prst="chevron">
            <a:avLst/>
          </a:prstGeom>
          <a:solidFill>
            <a:srgbClr val="0B8439">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Random Forest</a:t>
            </a:r>
          </a:p>
        </p:txBody>
      </p:sp>
      <p:sp>
        <p:nvSpPr>
          <p:cNvPr id="6" name="Rectangle 5">
            <a:extLst>
              <a:ext uri="{FF2B5EF4-FFF2-40B4-BE49-F238E27FC236}">
                <a16:creationId xmlns:a16="http://schemas.microsoft.com/office/drawing/2014/main" id="{63FD25DA-AAD0-F9D4-A661-A3B926869469}"/>
              </a:ext>
            </a:extLst>
          </p:cNvPr>
          <p:cNvSpPr/>
          <p:nvPr/>
        </p:nvSpPr>
        <p:spPr>
          <a:xfrm>
            <a:off x="591977" y="1577745"/>
            <a:ext cx="4215997" cy="1725594"/>
          </a:xfrm>
          <a:prstGeom prst="rect">
            <a:avLst/>
          </a:prstGeom>
          <a:noFill/>
          <a:ln w="12700">
            <a:solidFill>
              <a:srgbClr val="0B8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marL="171450" indent="-171450">
              <a:buFont typeface="Arial" panose="020B0604020202020204" pitchFamily="34" charset="0"/>
              <a:buChar char="•"/>
            </a:pPr>
            <a:endParaRPr lang="de-DE" sz="1200">
              <a:solidFill>
                <a:schemeClr val="tx1"/>
              </a:solidFill>
            </a:endParaRPr>
          </a:p>
        </p:txBody>
      </p:sp>
      <p:sp>
        <p:nvSpPr>
          <p:cNvPr id="10" name="TextBox 9">
            <a:extLst>
              <a:ext uri="{FF2B5EF4-FFF2-40B4-BE49-F238E27FC236}">
                <a16:creationId xmlns:a16="http://schemas.microsoft.com/office/drawing/2014/main" id="{8A93DD5A-6498-E28A-4461-FCE2575B0BF6}"/>
              </a:ext>
            </a:extLst>
          </p:cNvPr>
          <p:cNvSpPr txBox="1"/>
          <p:nvPr/>
        </p:nvSpPr>
        <p:spPr>
          <a:xfrm>
            <a:off x="748730" y="1449815"/>
            <a:ext cx="1451708" cy="276999"/>
          </a:xfrm>
          <a:prstGeom prst="rect">
            <a:avLst/>
          </a:prstGeom>
          <a:solidFill>
            <a:schemeClr val="bg1"/>
          </a:solidFill>
        </p:spPr>
        <p:txBody>
          <a:bodyPr wrap="square" rtlCol="0">
            <a:spAutoFit/>
          </a:bodyPr>
          <a:lstStyle/>
          <a:p>
            <a:pPr algn="ctr"/>
            <a:r>
              <a:rPr lang="de-DE" sz="1200" b="1" i="1"/>
              <a:t>Features</a:t>
            </a:r>
          </a:p>
        </p:txBody>
      </p:sp>
      <p:sp>
        <p:nvSpPr>
          <p:cNvPr id="12" name="Rechteck 20">
            <a:extLst>
              <a:ext uri="{FF2B5EF4-FFF2-40B4-BE49-F238E27FC236}">
                <a16:creationId xmlns:a16="http://schemas.microsoft.com/office/drawing/2014/main" id="{1DF345CC-D642-CCCD-29AB-12012D7A03F4}"/>
              </a:ext>
            </a:extLst>
          </p:cNvPr>
          <p:cNvSpPr/>
          <p:nvPr/>
        </p:nvSpPr>
        <p:spPr>
          <a:xfrm>
            <a:off x="741174" y="1742408"/>
            <a:ext cx="1852788" cy="365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138113" algn="ctr"/>
            <a:r>
              <a:rPr lang="en-GB" sz="1200">
                <a:solidFill>
                  <a:schemeClr val="tx1"/>
                </a:solidFill>
              </a:rPr>
              <a:t>Home Team</a:t>
            </a:r>
          </a:p>
        </p:txBody>
      </p:sp>
      <p:sp>
        <p:nvSpPr>
          <p:cNvPr id="19" name="Rectangle 18">
            <a:extLst>
              <a:ext uri="{FF2B5EF4-FFF2-40B4-BE49-F238E27FC236}">
                <a16:creationId xmlns:a16="http://schemas.microsoft.com/office/drawing/2014/main" id="{76823644-ABB7-5116-6DC3-5004FB6A4743}"/>
              </a:ext>
            </a:extLst>
          </p:cNvPr>
          <p:cNvSpPr/>
          <p:nvPr/>
        </p:nvSpPr>
        <p:spPr>
          <a:xfrm>
            <a:off x="5438051" y="1577745"/>
            <a:ext cx="6177848" cy="1725594"/>
          </a:xfrm>
          <a:prstGeom prst="rect">
            <a:avLst/>
          </a:prstGeom>
          <a:noFill/>
          <a:ln w="12700">
            <a:solidFill>
              <a:srgbClr val="0B8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lstStyle/>
          <a:p>
            <a:pPr marL="171450" indent="-171450">
              <a:buFont typeface="Arial" panose="020B0604020202020204" pitchFamily="34" charset="0"/>
              <a:buChar char="•"/>
            </a:pPr>
            <a:endParaRPr lang="de-DE" sz="1200">
              <a:solidFill>
                <a:schemeClr val="tx1"/>
              </a:solidFill>
            </a:endParaRPr>
          </a:p>
        </p:txBody>
      </p:sp>
      <p:sp>
        <p:nvSpPr>
          <p:cNvPr id="20" name="TextBox 19">
            <a:extLst>
              <a:ext uri="{FF2B5EF4-FFF2-40B4-BE49-F238E27FC236}">
                <a16:creationId xmlns:a16="http://schemas.microsoft.com/office/drawing/2014/main" id="{EF0D82CB-4024-7577-1188-B3E12181D423}"/>
              </a:ext>
            </a:extLst>
          </p:cNvPr>
          <p:cNvSpPr txBox="1"/>
          <p:nvPr/>
        </p:nvSpPr>
        <p:spPr>
          <a:xfrm>
            <a:off x="5622481" y="1441557"/>
            <a:ext cx="1451708" cy="276999"/>
          </a:xfrm>
          <a:prstGeom prst="rect">
            <a:avLst/>
          </a:prstGeom>
          <a:solidFill>
            <a:schemeClr val="bg1"/>
          </a:solidFill>
        </p:spPr>
        <p:txBody>
          <a:bodyPr wrap="square" rtlCol="0">
            <a:spAutoFit/>
          </a:bodyPr>
          <a:lstStyle/>
          <a:p>
            <a:pPr algn="ctr"/>
            <a:r>
              <a:rPr lang="de-DE" sz="1200" b="1" i="1"/>
              <a:t>Model</a:t>
            </a:r>
          </a:p>
        </p:txBody>
      </p:sp>
      <p:grpSp>
        <p:nvGrpSpPr>
          <p:cNvPr id="27" name="Group 26">
            <a:extLst>
              <a:ext uri="{FF2B5EF4-FFF2-40B4-BE49-F238E27FC236}">
                <a16:creationId xmlns:a16="http://schemas.microsoft.com/office/drawing/2014/main" id="{777233C3-9FBF-9F45-8CD6-20367D4041E6}"/>
              </a:ext>
            </a:extLst>
          </p:cNvPr>
          <p:cNvGrpSpPr/>
          <p:nvPr/>
        </p:nvGrpSpPr>
        <p:grpSpPr>
          <a:xfrm>
            <a:off x="9272024" y="2317229"/>
            <a:ext cx="180000" cy="252000"/>
            <a:chOff x="7163931" y="1715545"/>
            <a:chExt cx="251422" cy="324000"/>
          </a:xfrm>
          <a:solidFill>
            <a:schemeClr val="bg1">
              <a:lumMod val="50000"/>
            </a:schemeClr>
          </a:solidFill>
        </p:grpSpPr>
        <p:sp>
          <p:nvSpPr>
            <p:cNvPr id="28" name="Arrow: Chevron 285">
              <a:extLst>
                <a:ext uri="{FF2B5EF4-FFF2-40B4-BE49-F238E27FC236}">
                  <a16:creationId xmlns:a16="http://schemas.microsoft.com/office/drawing/2014/main" id="{E48597A6-C2C7-B9E2-E95A-EB3046985451}"/>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1" name="Arrow: Chevron 285">
              <a:extLst>
                <a:ext uri="{FF2B5EF4-FFF2-40B4-BE49-F238E27FC236}">
                  <a16:creationId xmlns:a16="http://schemas.microsoft.com/office/drawing/2014/main" id="{2B6F1EEF-7A5C-0A9B-6FBC-38EE6E407ACE}"/>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pic>
        <p:nvPicPr>
          <p:cNvPr id="34" name="Picture 33" descr="A screenshot of a graph&#10;&#10;Description automatically generated">
            <a:extLst>
              <a:ext uri="{FF2B5EF4-FFF2-40B4-BE49-F238E27FC236}">
                <a16:creationId xmlns:a16="http://schemas.microsoft.com/office/drawing/2014/main" id="{E9693388-CA85-ACBB-AF46-575ED86B997F}"/>
              </a:ext>
            </a:extLst>
          </p:cNvPr>
          <p:cNvPicPr>
            <a:picLocks noChangeAspect="1"/>
          </p:cNvPicPr>
          <p:nvPr/>
        </p:nvPicPr>
        <p:blipFill>
          <a:blip r:embed="rId6"/>
          <a:stretch>
            <a:fillRect/>
          </a:stretch>
        </p:blipFill>
        <p:spPr>
          <a:xfrm>
            <a:off x="573392" y="3604060"/>
            <a:ext cx="4225290" cy="2392003"/>
          </a:xfrm>
          <a:prstGeom prst="rect">
            <a:avLst/>
          </a:prstGeom>
        </p:spPr>
      </p:pic>
      <p:grpSp>
        <p:nvGrpSpPr>
          <p:cNvPr id="54" name="Group 53">
            <a:extLst>
              <a:ext uri="{FF2B5EF4-FFF2-40B4-BE49-F238E27FC236}">
                <a16:creationId xmlns:a16="http://schemas.microsoft.com/office/drawing/2014/main" id="{08F4E196-41C4-8160-07B7-15BFE0196D8E}"/>
              </a:ext>
            </a:extLst>
          </p:cNvPr>
          <p:cNvGrpSpPr/>
          <p:nvPr/>
        </p:nvGrpSpPr>
        <p:grpSpPr>
          <a:xfrm>
            <a:off x="4977733" y="4638061"/>
            <a:ext cx="251422" cy="324000"/>
            <a:chOff x="7163931" y="1715545"/>
            <a:chExt cx="251422" cy="324000"/>
          </a:xfrm>
          <a:solidFill>
            <a:schemeClr val="bg1">
              <a:lumMod val="50000"/>
            </a:schemeClr>
          </a:solidFill>
        </p:grpSpPr>
        <p:sp>
          <p:nvSpPr>
            <p:cNvPr id="55" name="Arrow: Chevron 285">
              <a:extLst>
                <a:ext uri="{FF2B5EF4-FFF2-40B4-BE49-F238E27FC236}">
                  <a16:creationId xmlns:a16="http://schemas.microsoft.com/office/drawing/2014/main" id="{16E2CEF0-8270-C8D5-7C1E-E2FFE5141A39}"/>
                </a:ext>
              </a:extLst>
            </p:cNvPr>
            <p:cNvSpPr>
              <a:spLocks noChangeAspect="1"/>
            </p:cNvSpPr>
            <p:nvPr/>
          </p:nvSpPr>
          <p:spPr>
            <a:xfrm>
              <a:off x="7163931" y="1770094"/>
              <a:ext cx="108000" cy="214903"/>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56" name="Arrow: Chevron 285">
              <a:extLst>
                <a:ext uri="{FF2B5EF4-FFF2-40B4-BE49-F238E27FC236}">
                  <a16:creationId xmlns:a16="http://schemas.microsoft.com/office/drawing/2014/main" id="{DBADEE99-0438-86F5-43B9-DDF1BB28327F}"/>
                </a:ext>
              </a:extLst>
            </p:cNvPr>
            <p:cNvSpPr>
              <a:spLocks noChangeAspect="1"/>
            </p:cNvSpPr>
            <p:nvPr/>
          </p:nvSpPr>
          <p:spPr>
            <a:xfrm>
              <a:off x="7252526" y="1715545"/>
              <a:ext cx="162827" cy="324000"/>
            </a:xfrm>
            <a:prstGeom prst="chevron">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38" name="TextBox 37">
            <a:extLst>
              <a:ext uri="{FF2B5EF4-FFF2-40B4-BE49-F238E27FC236}">
                <a16:creationId xmlns:a16="http://schemas.microsoft.com/office/drawing/2014/main" id="{E44D4DFC-7202-9444-10A5-C4AD57C829EE}"/>
              </a:ext>
            </a:extLst>
          </p:cNvPr>
          <p:cNvSpPr txBox="1"/>
          <p:nvPr/>
        </p:nvSpPr>
        <p:spPr>
          <a:xfrm>
            <a:off x="5736859" y="3751308"/>
            <a:ext cx="5832859" cy="612000"/>
          </a:xfrm>
          <a:prstGeom prst="rect">
            <a:avLst/>
          </a:prstGeom>
          <a:solidFill>
            <a:srgbClr val="0B8439"/>
          </a:solidFill>
          <a:ln>
            <a:solidFill>
              <a:srgbClr val="0B8439"/>
            </a:solidFill>
          </a:ln>
        </p:spPr>
        <p:txBody>
          <a:bodyPr wrap="square" rtlCol="0">
            <a:spAutoFit/>
          </a:bodyPr>
          <a:lstStyle/>
          <a:p>
            <a:endParaRPr lang="de-DE"/>
          </a:p>
        </p:txBody>
      </p:sp>
      <p:sp>
        <p:nvSpPr>
          <p:cNvPr id="39" name="TextBox 38">
            <a:extLst>
              <a:ext uri="{FF2B5EF4-FFF2-40B4-BE49-F238E27FC236}">
                <a16:creationId xmlns:a16="http://schemas.microsoft.com/office/drawing/2014/main" id="{EA178AE8-72A4-075F-008E-0932C9815EF8}"/>
              </a:ext>
            </a:extLst>
          </p:cNvPr>
          <p:cNvSpPr txBox="1"/>
          <p:nvPr/>
        </p:nvSpPr>
        <p:spPr>
          <a:xfrm>
            <a:off x="5736859" y="4496909"/>
            <a:ext cx="5840885" cy="612000"/>
          </a:xfrm>
          <a:prstGeom prst="rect">
            <a:avLst/>
          </a:prstGeom>
          <a:solidFill>
            <a:srgbClr val="0B8439">
              <a:alpha val="90000"/>
            </a:srgbClr>
          </a:solidFill>
          <a:ln>
            <a:solidFill>
              <a:srgbClr val="0B8439"/>
            </a:solidFill>
          </a:ln>
        </p:spPr>
        <p:txBody>
          <a:bodyPr wrap="square" rtlCol="0">
            <a:spAutoFit/>
          </a:bodyPr>
          <a:lstStyle/>
          <a:p>
            <a:endParaRPr lang="de-DE"/>
          </a:p>
        </p:txBody>
      </p:sp>
      <p:sp>
        <p:nvSpPr>
          <p:cNvPr id="40" name="TextBox 39">
            <a:extLst>
              <a:ext uri="{FF2B5EF4-FFF2-40B4-BE49-F238E27FC236}">
                <a16:creationId xmlns:a16="http://schemas.microsoft.com/office/drawing/2014/main" id="{5FF14769-41DF-758A-DED0-DF7A04497738}"/>
              </a:ext>
            </a:extLst>
          </p:cNvPr>
          <p:cNvSpPr txBox="1"/>
          <p:nvPr/>
        </p:nvSpPr>
        <p:spPr>
          <a:xfrm>
            <a:off x="5731543" y="5235561"/>
            <a:ext cx="5840885" cy="612000"/>
          </a:xfrm>
          <a:prstGeom prst="rect">
            <a:avLst/>
          </a:prstGeom>
          <a:solidFill>
            <a:srgbClr val="0B8439">
              <a:alpha val="80000"/>
            </a:srgbClr>
          </a:solidFill>
          <a:ln>
            <a:solidFill>
              <a:srgbClr val="0B8439"/>
            </a:solidFill>
          </a:ln>
        </p:spPr>
        <p:txBody>
          <a:bodyPr wrap="square" rtlCol="0">
            <a:spAutoFit/>
          </a:bodyPr>
          <a:lstStyle/>
          <a:p>
            <a:endParaRPr lang="de-DE"/>
          </a:p>
        </p:txBody>
      </p:sp>
      <p:sp>
        <p:nvSpPr>
          <p:cNvPr id="41" name="Oval 40">
            <a:extLst>
              <a:ext uri="{FF2B5EF4-FFF2-40B4-BE49-F238E27FC236}">
                <a16:creationId xmlns:a16="http://schemas.microsoft.com/office/drawing/2014/main" id="{28572ADE-5402-26C6-5C12-57A7B3CBF046}"/>
              </a:ext>
            </a:extLst>
          </p:cNvPr>
          <p:cNvSpPr/>
          <p:nvPr/>
        </p:nvSpPr>
        <p:spPr>
          <a:xfrm>
            <a:off x="5391871" y="3751308"/>
            <a:ext cx="612000" cy="612000"/>
          </a:xfrm>
          <a:prstGeom prst="ellipse">
            <a:avLst/>
          </a:prstGeom>
          <a:solidFill>
            <a:schemeClr val="bg1"/>
          </a:solidFill>
          <a:ln>
            <a:solidFill>
              <a:srgbClr val="0B8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5">
                  <a:lumMod val="50000"/>
                </a:schemeClr>
              </a:solidFill>
            </a:endParaRPr>
          </a:p>
        </p:txBody>
      </p:sp>
      <p:sp>
        <p:nvSpPr>
          <p:cNvPr id="42" name="Oval 41">
            <a:extLst>
              <a:ext uri="{FF2B5EF4-FFF2-40B4-BE49-F238E27FC236}">
                <a16:creationId xmlns:a16="http://schemas.microsoft.com/office/drawing/2014/main" id="{029813A0-80FD-726C-E1F1-ED90B9BDF257}"/>
              </a:ext>
            </a:extLst>
          </p:cNvPr>
          <p:cNvSpPr/>
          <p:nvPr/>
        </p:nvSpPr>
        <p:spPr>
          <a:xfrm>
            <a:off x="5391871" y="4496909"/>
            <a:ext cx="612000" cy="612000"/>
          </a:xfrm>
          <a:prstGeom prst="ellipse">
            <a:avLst/>
          </a:prstGeom>
          <a:solidFill>
            <a:schemeClr val="bg1"/>
          </a:solidFill>
          <a:ln>
            <a:solidFill>
              <a:srgbClr val="0B8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5">
                  <a:lumMod val="50000"/>
                </a:schemeClr>
              </a:solidFill>
            </a:endParaRPr>
          </a:p>
        </p:txBody>
      </p:sp>
      <p:sp>
        <p:nvSpPr>
          <p:cNvPr id="43" name="Oval 42">
            <a:extLst>
              <a:ext uri="{FF2B5EF4-FFF2-40B4-BE49-F238E27FC236}">
                <a16:creationId xmlns:a16="http://schemas.microsoft.com/office/drawing/2014/main" id="{9C45DA33-A1AA-ED45-CF98-7A6621F3F9F6}"/>
              </a:ext>
            </a:extLst>
          </p:cNvPr>
          <p:cNvSpPr/>
          <p:nvPr/>
        </p:nvSpPr>
        <p:spPr>
          <a:xfrm>
            <a:off x="5391871" y="5236815"/>
            <a:ext cx="612000" cy="612000"/>
          </a:xfrm>
          <a:prstGeom prst="ellipse">
            <a:avLst/>
          </a:prstGeom>
          <a:solidFill>
            <a:schemeClr val="bg1"/>
          </a:solidFill>
          <a:ln>
            <a:solidFill>
              <a:srgbClr val="0B8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5">
                  <a:lumMod val="50000"/>
                </a:schemeClr>
              </a:solidFill>
            </a:endParaRPr>
          </a:p>
        </p:txBody>
      </p:sp>
      <p:sp>
        <p:nvSpPr>
          <p:cNvPr id="44" name="TextBox 43">
            <a:extLst>
              <a:ext uri="{FF2B5EF4-FFF2-40B4-BE49-F238E27FC236}">
                <a16:creationId xmlns:a16="http://schemas.microsoft.com/office/drawing/2014/main" id="{F1944C45-36DF-4ADC-75AB-44F3A96916A3}"/>
              </a:ext>
            </a:extLst>
          </p:cNvPr>
          <p:cNvSpPr txBox="1"/>
          <p:nvPr/>
        </p:nvSpPr>
        <p:spPr>
          <a:xfrm>
            <a:off x="6020456" y="3751308"/>
            <a:ext cx="5635836" cy="405683"/>
          </a:xfrm>
          <a:prstGeom prst="rect">
            <a:avLst/>
          </a:prstGeom>
          <a:noFill/>
        </p:spPr>
        <p:txBody>
          <a:bodyPr wrap="square" lIns="72000" tIns="36000" rIns="0" bIns="0" rtlCol="0">
            <a:spAutoFit/>
          </a:bodyPr>
          <a:lstStyle/>
          <a:p>
            <a:r>
              <a:rPr lang="de-DE" sz="1200" b="1">
                <a:solidFill>
                  <a:schemeClr val="bg1"/>
                </a:solidFill>
              </a:rPr>
              <a:t>Linear Regression</a:t>
            </a:r>
          </a:p>
          <a:p>
            <a:pPr marL="171450" indent="-171450">
              <a:buFont typeface="Arial" panose="020B0604020202020204" pitchFamily="34" charset="0"/>
              <a:buChar char="•"/>
            </a:pPr>
            <a:r>
              <a:rPr lang="de-DE" sz="1200">
                <a:solidFill>
                  <a:schemeClr val="bg1"/>
                </a:solidFill>
              </a:rPr>
              <a:t>Linear Regression </a:t>
            </a:r>
            <a:r>
              <a:rPr lang="de-DE" sz="1200" err="1">
                <a:solidFill>
                  <a:schemeClr val="bg1"/>
                </a:solidFill>
              </a:rPr>
              <a:t>performs</a:t>
            </a:r>
            <a:r>
              <a:rPr lang="de-DE" sz="1200">
                <a:solidFill>
                  <a:schemeClr val="bg1"/>
                </a:solidFill>
              </a:rPr>
              <a:t> </a:t>
            </a:r>
            <a:r>
              <a:rPr lang="de-DE" sz="1200" err="1">
                <a:solidFill>
                  <a:schemeClr val="bg1"/>
                </a:solidFill>
              </a:rPr>
              <a:t>better</a:t>
            </a:r>
            <a:r>
              <a:rPr lang="de-DE" sz="1200">
                <a:solidFill>
                  <a:schemeClr val="bg1"/>
                </a:solidFill>
              </a:rPr>
              <a:t> </a:t>
            </a:r>
            <a:r>
              <a:rPr lang="de-DE" sz="1200" err="1">
                <a:solidFill>
                  <a:schemeClr val="bg1"/>
                </a:solidFill>
              </a:rPr>
              <a:t>without</a:t>
            </a:r>
            <a:r>
              <a:rPr lang="de-DE" sz="1200">
                <a:solidFill>
                  <a:schemeClr val="bg1"/>
                </a:solidFill>
              </a:rPr>
              <a:t> Log Transformation and </a:t>
            </a:r>
            <a:r>
              <a:rPr lang="de-DE" sz="1200" err="1">
                <a:solidFill>
                  <a:schemeClr val="bg1"/>
                </a:solidFill>
              </a:rPr>
              <a:t>weather</a:t>
            </a:r>
            <a:r>
              <a:rPr lang="de-DE" sz="1200">
                <a:solidFill>
                  <a:schemeClr val="bg1"/>
                </a:solidFill>
              </a:rPr>
              <a:t> </a:t>
            </a:r>
            <a:r>
              <a:rPr lang="de-DE" sz="1200" err="1">
                <a:solidFill>
                  <a:schemeClr val="bg1"/>
                </a:solidFill>
              </a:rPr>
              <a:t>data</a:t>
            </a:r>
            <a:endParaRPr lang="de-DE" sz="1200">
              <a:solidFill>
                <a:schemeClr val="bg1"/>
              </a:solidFill>
            </a:endParaRPr>
          </a:p>
        </p:txBody>
      </p:sp>
      <p:sp>
        <p:nvSpPr>
          <p:cNvPr id="45" name="TextBox 44">
            <a:extLst>
              <a:ext uri="{FF2B5EF4-FFF2-40B4-BE49-F238E27FC236}">
                <a16:creationId xmlns:a16="http://schemas.microsoft.com/office/drawing/2014/main" id="{ACC82651-D236-FCF4-E0D7-1CF753C2698D}"/>
              </a:ext>
            </a:extLst>
          </p:cNvPr>
          <p:cNvSpPr txBox="1"/>
          <p:nvPr/>
        </p:nvSpPr>
        <p:spPr>
          <a:xfrm>
            <a:off x="6020454" y="4497030"/>
            <a:ext cx="5635836" cy="636516"/>
          </a:xfrm>
          <a:prstGeom prst="rect">
            <a:avLst/>
          </a:prstGeom>
          <a:noFill/>
        </p:spPr>
        <p:txBody>
          <a:bodyPr wrap="square" lIns="72000" tIns="36000" rtlCol="0">
            <a:spAutoFit/>
          </a:bodyPr>
          <a:lstStyle/>
          <a:p>
            <a:r>
              <a:rPr lang="de-DE" sz="1200" b="1" err="1">
                <a:solidFill>
                  <a:schemeClr val="bg1"/>
                </a:solidFill>
              </a:rPr>
              <a:t>Tree</a:t>
            </a:r>
            <a:r>
              <a:rPr lang="de-DE" sz="1200" b="1">
                <a:solidFill>
                  <a:schemeClr val="bg1"/>
                </a:solidFill>
              </a:rPr>
              <a:t> </a:t>
            </a:r>
            <a:r>
              <a:rPr lang="de-DE" sz="1200" b="1" err="1">
                <a:solidFill>
                  <a:schemeClr val="bg1"/>
                </a:solidFill>
              </a:rPr>
              <a:t>Based</a:t>
            </a:r>
            <a:r>
              <a:rPr lang="de-DE" sz="1200" b="1">
                <a:solidFill>
                  <a:schemeClr val="bg1"/>
                </a:solidFill>
              </a:rPr>
              <a:t> Models</a:t>
            </a:r>
          </a:p>
          <a:p>
            <a:pPr marL="171450" indent="-171450">
              <a:buFont typeface="Arial" panose="020B0604020202020204" pitchFamily="34" charset="0"/>
              <a:buChar char="•"/>
            </a:pPr>
            <a:r>
              <a:rPr lang="de-DE" sz="1200">
                <a:solidFill>
                  <a:schemeClr val="bg1"/>
                </a:solidFill>
              </a:rPr>
              <a:t>Random Forest </a:t>
            </a:r>
            <a:r>
              <a:rPr lang="de-DE" sz="1200" err="1">
                <a:solidFill>
                  <a:schemeClr val="bg1"/>
                </a:solidFill>
              </a:rPr>
              <a:t>performs</a:t>
            </a:r>
            <a:r>
              <a:rPr lang="de-DE" sz="1200">
                <a:solidFill>
                  <a:schemeClr val="bg1"/>
                </a:solidFill>
              </a:rPr>
              <a:t> </a:t>
            </a:r>
            <a:r>
              <a:rPr lang="de-DE" sz="1200" err="1">
                <a:solidFill>
                  <a:schemeClr val="bg1"/>
                </a:solidFill>
              </a:rPr>
              <a:t>worse</a:t>
            </a:r>
            <a:r>
              <a:rPr lang="de-DE" sz="1200">
                <a:solidFill>
                  <a:schemeClr val="bg1"/>
                </a:solidFill>
              </a:rPr>
              <a:t> </a:t>
            </a:r>
            <a:r>
              <a:rPr lang="de-DE" sz="1200" err="1">
                <a:solidFill>
                  <a:schemeClr val="bg1"/>
                </a:solidFill>
              </a:rPr>
              <a:t>than</a:t>
            </a:r>
            <a:r>
              <a:rPr lang="de-DE" sz="1200">
                <a:solidFill>
                  <a:schemeClr val="bg1"/>
                </a:solidFill>
              </a:rPr>
              <a:t> Linear Regression</a:t>
            </a:r>
          </a:p>
          <a:p>
            <a:pPr marL="171450" indent="-171450">
              <a:buFont typeface="Arial" panose="020B0604020202020204" pitchFamily="34" charset="0"/>
              <a:buChar char="•"/>
            </a:pPr>
            <a:r>
              <a:rPr lang="de-DE" sz="1200" err="1">
                <a:solidFill>
                  <a:schemeClr val="bg1"/>
                </a:solidFill>
              </a:rPr>
              <a:t>XGBoost</a:t>
            </a:r>
            <a:r>
              <a:rPr lang="de-DE" sz="1200">
                <a:solidFill>
                  <a:schemeClr val="bg1"/>
                </a:solidFill>
              </a:rPr>
              <a:t> </a:t>
            </a:r>
            <a:r>
              <a:rPr lang="de-DE" sz="1200" err="1">
                <a:solidFill>
                  <a:schemeClr val="bg1"/>
                </a:solidFill>
              </a:rPr>
              <a:t>handles</a:t>
            </a:r>
            <a:r>
              <a:rPr lang="de-DE" sz="1200">
                <a:solidFill>
                  <a:schemeClr val="bg1"/>
                </a:solidFill>
              </a:rPr>
              <a:t> </a:t>
            </a:r>
            <a:r>
              <a:rPr lang="de-DE" sz="1200" err="1">
                <a:solidFill>
                  <a:schemeClr val="bg1"/>
                </a:solidFill>
              </a:rPr>
              <a:t>complex</a:t>
            </a:r>
            <a:r>
              <a:rPr lang="de-DE" sz="1200">
                <a:solidFill>
                  <a:schemeClr val="bg1"/>
                </a:solidFill>
              </a:rPr>
              <a:t> </a:t>
            </a:r>
            <a:r>
              <a:rPr lang="de-DE" sz="1200" err="1">
                <a:solidFill>
                  <a:schemeClr val="bg1"/>
                </a:solidFill>
              </a:rPr>
              <a:t>patterns</a:t>
            </a:r>
            <a:r>
              <a:rPr lang="de-DE" sz="1200">
                <a:solidFill>
                  <a:schemeClr val="bg1"/>
                </a:solidFill>
              </a:rPr>
              <a:t> </a:t>
            </a:r>
            <a:r>
              <a:rPr lang="de-DE" sz="1200" err="1">
                <a:solidFill>
                  <a:schemeClr val="bg1"/>
                </a:solidFill>
              </a:rPr>
              <a:t>effectively</a:t>
            </a:r>
            <a:r>
              <a:rPr lang="de-DE" sz="1200">
                <a:solidFill>
                  <a:schemeClr val="bg1"/>
                </a:solidFill>
              </a:rPr>
              <a:t>, </a:t>
            </a:r>
            <a:r>
              <a:rPr lang="de-DE" sz="1200" err="1">
                <a:solidFill>
                  <a:schemeClr val="bg1"/>
                </a:solidFill>
              </a:rPr>
              <a:t>achieving</a:t>
            </a:r>
            <a:r>
              <a:rPr lang="de-DE" sz="1200">
                <a:solidFill>
                  <a:schemeClr val="bg1"/>
                </a:solidFill>
              </a:rPr>
              <a:t> </a:t>
            </a:r>
            <a:r>
              <a:rPr lang="de-DE" sz="1200" err="1">
                <a:solidFill>
                  <a:schemeClr val="bg1"/>
                </a:solidFill>
              </a:rPr>
              <a:t>the</a:t>
            </a:r>
            <a:r>
              <a:rPr lang="de-DE" sz="1200">
                <a:solidFill>
                  <a:schemeClr val="bg1"/>
                </a:solidFill>
              </a:rPr>
              <a:t> </a:t>
            </a:r>
            <a:r>
              <a:rPr lang="de-DE" sz="1200" err="1">
                <a:solidFill>
                  <a:schemeClr val="bg1"/>
                </a:solidFill>
              </a:rPr>
              <a:t>best</a:t>
            </a:r>
            <a:r>
              <a:rPr lang="de-DE" sz="1200">
                <a:solidFill>
                  <a:schemeClr val="bg1"/>
                </a:solidFill>
              </a:rPr>
              <a:t> </a:t>
            </a:r>
            <a:r>
              <a:rPr lang="de-DE" sz="1200" err="1">
                <a:solidFill>
                  <a:schemeClr val="bg1"/>
                </a:solidFill>
              </a:rPr>
              <a:t>performance</a:t>
            </a:r>
            <a:r>
              <a:rPr lang="de-DE" sz="1200">
                <a:solidFill>
                  <a:schemeClr val="bg1"/>
                </a:solidFill>
              </a:rPr>
              <a:t> </a:t>
            </a:r>
          </a:p>
        </p:txBody>
      </p:sp>
      <p:sp>
        <p:nvSpPr>
          <p:cNvPr id="46" name="TextBox 45">
            <a:extLst>
              <a:ext uri="{FF2B5EF4-FFF2-40B4-BE49-F238E27FC236}">
                <a16:creationId xmlns:a16="http://schemas.microsoft.com/office/drawing/2014/main" id="{7DC43701-DD30-F1FD-FF92-B326C141EEA1}"/>
              </a:ext>
            </a:extLst>
          </p:cNvPr>
          <p:cNvSpPr txBox="1"/>
          <p:nvPr/>
        </p:nvSpPr>
        <p:spPr>
          <a:xfrm>
            <a:off x="6008094" y="5228863"/>
            <a:ext cx="5648515" cy="646331"/>
          </a:xfrm>
          <a:prstGeom prst="rect">
            <a:avLst/>
          </a:prstGeom>
          <a:noFill/>
        </p:spPr>
        <p:txBody>
          <a:bodyPr wrap="square" lIns="72000" rtlCol="0">
            <a:spAutoFit/>
          </a:bodyPr>
          <a:lstStyle/>
          <a:p>
            <a:r>
              <a:rPr lang="de-DE" sz="1200" b="1">
                <a:solidFill>
                  <a:schemeClr val="bg1"/>
                </a:solidFill>
              </a:rPr>
              <a:t>Overall Evaluation</a:t>
            </a:r>
          </a:p>
          <a:p>
            <a:pPr marL="171450" indent="-171450">
              <a:buFont typeface="Arial" panose="020B0604020202020204" pitchFamily="34" charset="0"/>
              <a:buChar char="•"/>
            </a:pPr>
            <a:r>
              <a:rPr lang="de-DE" sz="1200" err="1">
                <a:solidFill>
                  <a:schemeClr val="bg1"/>
                </a:solidFill>
              </a:rPr>
              <a:t>Weather</a:t>
            </a:r>
            <a:r>
              <a:rPr lang="de-DE" sz="1200">
                <a:solidFill>
                  <a:schemeClr val="bg1"/>
                </a:solidFill>
              </a:rPr>
              <a:t> </a:t>
            </a:r>
            <a:r>
              <a:rPr lang="de-DE" sz="1200" err="1">
                <a:solidFill>
                  <a:schemeClr val="bg1"/>
                </a:solidFill>
              </a:rPr>
              <a:t>did</a:t>
            </a:r>
            <a:r>
              <a:rPr lang="de-DE" sz="1200">
                <a:solidFill>
                  <a:schemeClr val="bg1"/>
                </a:solidFill>
              </a:rPr>
              <a:t> not </a:t>
            </a:r>
            <a:r>
              <a:rPr lang="de-DE" sz="1200" err="1">
                <a:solidFill>
                  <a:schemeClr val="bg1"/>
                </a:solidFill>
              </a:rPr>
              <a:t>play</a:t>
            </a:r>
            <a:r>
              <a:rPr lang="de-DE" sz="1200">
                <a:solidFill>
                  <a:schemeClr val="bg1"/>
                </a:solidFill>
              </a:rPr>
              <a:t> </a:t>
            </a:r>
            <a:r>
              <a:rPr lang="de-DE" sz="1200" err="1">
                <a:solidFill>
                  <a:schemeClr val="bg1"/>
                </a:solidFill>
              </a:rPr>
              <a:t>as</a:t>
            </a:r>
            <a:r>
              <a:rPr lang="de-DE" sz="1200">
                <a:solidFill>
                  <a:schemeClr val="bg1"/>
                </a:solidFill>
              </a:rPr>
              <a:t> </a:t>
            </a:r>
            <a:r>
              <a:rPr lang="de-DE" sz="1200" err="1">
                <a:solidFill>
                  <a:schemeClr val="bg1"/>
                </a:solidFill>
              </a:rPr>
              <a:t>big</a:t>
            </a:r>
            <a:r>
              <a:rPr lang="de-DE" sz="1200">
                <a:solidFill>
                  <a:schemeClr val="bg1"/>
                </a:solidFill>
              </a:rPr>
              <a:t> a </a:t>
            </a:r>
            <a:r>
              <a:rPr lang="de-DE" sz="1200" err="1">
                <a:solidFill>
                  <a:schemeClr val="bg1"/>
                </a:solidFill>
              </a:rPr>
              <a:t>role</a:t>
            </a:r>
            <a:r>
              <a:rPr lang="de-DE" sz="1200">
                <a:solidFill>
                  <a:schemeClr val="bg1"/>
                </a:solidFill>
              </a:rPr>
              <a:t> </a:t>
            </a:r>
            <a:r>
              <a:rPr lang="de-DE" sz="1200" err="1">
                <a:solidFill>
                  <a:schemeClr val="bg1"/>
                </a:solidFill>
              </a:rPr>
              <a:t>as</a:t>
            </a:r>
            <a:r>
              <a:rPr lang="de-DE" sz="1200">
                <a:solidFill>
                  <a:schemeClr val="bg1"/>
                </a:solidFill>
              </a:rPr>
              <a:t> </a:t>
            </a:r>
            <a:r>
              <a:rPr lang="de-DE" sz="1200" err="1">
                <a:solidFill>
                  <a:schemeClr val="bg1"/>
                </a:solidFill>
              </a:rPr>
              <a:t>previously</a:t>
            </a:r>
            <a:r>
              <a:rPr lang="de-DE" sz="1200">
                <a:solidFill>
                  <a:schemeClr val="bg1"/>
                </a:solidFill>
              </a:rPr>
              <a:t> </a:t>
            </a:r>
            <a:r>
              <a:rPr lang="de-DE" sz="1200" err="1">
                <a:solidFill>
                  <a:schemeClr val="bg1"/>
                </a:solidFill>
              </a:rPr>
              <a:t>expected</a:t>
            </a:r>
            <a:endParaRPr lang="de-DE" sz="1200">
              <a:solidFill>
                <a:schemeClr val="bg1"/>
              </a:solidFill>
            </a:endParaRPr>
          </a:p>
          <a:p>
            <a:pPr marL="171450" indent="-171450">
              <a:buFont typeface="Arial" panose="020B0604020202020204" pitchFamily="34" charset="0"/>
              <a:buChar char="•"/>
            </a:pPr>
            <a:r>
              <a:rPr lang="de-DE" sz="1200" err="1">
                <a:solidFill>
                  <a:schemeClr val="bg1"/>
                </a:solidFill>
              </a:rPr>
              <a:t>XGBoost</a:t>
            </a:r>
            <a:r>
              <a:rPr lang="de-DE" sz="1200">
                <a:solidFill>
                  <a:schemeClr val="bg1"/>
                </a:solidFill>
              </a:rPr>
              <a:t> </a:t>
            </a:r>
            <a:r>
              <a:rPr lang="de-DE" sz="1200" err="1">
                <a:solidFill>
                  <a:schemeClr val="bg1"/>
                </a:solidFill>
              </a:rPr>
              <a:t>is</a:t>
            </a:r>
            <a:r>
              <a:rPr lang="de-DE" sz="1200">
                <a:solidFill>
                  <a:schemeClr val="bg1"/>
                </a:solidFill>
              </a:rPr>
              <a:t> </a:t>
            </a:r>
            <a:r>
              <a:rPr lang="de-DE" sz="1200" err="1">
                <a:solidFill>
                  <a:schemeClr val="bg1"/>
                </a:solidFill>
              </a:rPr>
              <a:t>the</a:t>
            </a:r>
            <a:r>
              <a:rPr lang="de-DE" sz="1200">
                <a:solidFill>
                  <a:schemeClr val="bg1"/>
                </a:solidFill>
              </a:rPr>
              <a:t> </a:t>
            </a:r>
            <a:r>
              <a:rPr lang="de-DE" sz="1200" err="1">
                <a:solidFill>
                  <a:schemeClr val="bg1"/>
                </a:solidFill>
              </a:rPr>
              <a:t>overall</a:t>
            </a:r>
            <a:r>
              <a:rPr lang="de-DE" sz="1200">
                <a:solidFill>
                  <a:schemeClr val="bg1"/>
                </a:solidFill>
              </a:rPr>
              <a:t> </a:t>
            </a:r>
            <a:r>
              <a:rPr lang="de-DE" sz="1200" err="1">
                <a:solidFill>
                  <a:schemeClr val="bg1"/>
                </a:solidFill>
              </a:rPr>
              <a:t>best</a:t>
            </a:r>
            <a:r>
              <a:rPr lang="de-DE" sz="1200">
                <a:solidFill>
                  <a:schemeClr val="bg1"/>
                </a:solidFill>
              </a:rPr>
              <a:t> </a:t>
            </a:r>
            <a:r>
              <a:rPr lang="de-DE" sz="1200" err="1">
                <a:solidFill>
                  <a:schemeClr val="bg1"/>
                </a:solidFill>
              </a:rPr>
              <a:t>performing</a:t>
            </a:r>
            <a:r>
              <a:rPr lang="de-DE" sz="1200">
                <a:solidFill>
                  <a:schemeClr val="bg1"/>
                </a:solidFill>
              </a:rPr>
              <a:t> </a:t>
            </a:r>
            <a:r>
              <a:rPr lang="de-DE" sz="1200" err="1">
                <a:solidFill>
                  <a:schemeClr val="bg1"/>
                </a:solidFill>
              </a:rPr>
              <a:t>model</a:t>
            </a:r>
            <a:r>
              <a:rPr lang="de-DE" sz="1200">
                <a:solidFill>
                  <a:schemeClr val="bg1"/>
                </a:solidFill>
              </a:rPr>
              <a:t>, </a:t>
            </a:r>
            <a:r>
              <a:rPr lang="de-DE" sz="1200" err="1">
                <a:solidFill>
                  <a:schemeClr val="bg1"/>
                </a:solidFill>
              </a:rPr>
              <a:t>handling</a:t>
            </a:r>
            <a:r>
              <a:rPr lang="de-DE" sz="1200">
                <a:solidFill>
                  <a:schemeClr val="bg1"/>
                </a:solidFill>
              </a:rPr>
              <a:t> </a:t>
            </a:r>
            <a:r>
              <a:rPr lang="de-DE" sz="1200" err="1">
                <a:solidFill>
                  <a:schemeClr val="bg1"/>
                </a:solidFill>
              </a:rPr>
              <a:t>complex</a:t>
            </a:r>
            <a:r>
              <a:rPr lang="de-DE" sz="1200">
                <a:solidFill>
                  <a:schemeClr val="bg1"/>
                </a:solidFill>
              </a:rPr>
              <a:t> </a:t>
            </a:r>
            <a:r>
              <a:rPr lang="de-DE" sz="1200" err="1">
                <a:solidFill>
                  <a:schemeClr val="bg1"/>
                </a:solidFill>
              </a:rPr>
              <a:t>data</a:t>
            </a:r>
            <a:r>
              <a:rPr lang="de-DE" sz="1200">
                <a:solidFill>
                  <a:schemeClr val="bg1"/>
                </a:solidFill>
              </a:rPr>
              <a:t> </a:t>
            </a:r>
            <a:r>
              <a:rPr lang="de-DE" sz="1200" err="1">
                <a:solidFill>
                  <a:schemeClr val="bg1"/>
                </a:solidFill>
              </a:rPr>
              <a:t>most</a:t>
            </a:r>
            <a:r>
              <a:rPr lang="de-DE" sz="1200">
                <a:solidFill>
                  <a:schemeClr val="bg1"/>
                </a:solidFill>
              </a:rPr>
              <a:t> </a:t>
            </a:r>
            <a:r>
              <a:rPr lang="de-DE" sz="1200" err="1">
                <a:solidFill>
                  <a:schemeClr val="bg1"/>
                </a:solidFill>
              </a:rPr>
              <a:t>effectively</a:t>
            </a:r>
            <a:endParaRPr lang="de-DE" sz="1200">
              <a:solidFill>
                <a:schemeClr val="bg1"/>
              </a:solidFill>
            </a:endParaRPr>
          </a:p>
        </p:txBody>
      </p:sp>
      <p:pic>
        <p:nvPicPr>
          <p:cNvPr id="57" name="Picture 8" descr="Linear regression ">
            <a:extLst>
              <a:ext uri="{FF2B5EF4-FFF2-40B4-BE49-F238E27FC236}">
                <a16:creationId xmlns:a16="http://schemas.microsoft.com/office/drawing/2014/main" id="{2D858B91-0630-B5B5-9720-715BFE452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5871" y="3895308"/>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Sakura ">
            <a:extLst>
              <a:ext uri="{FF2B5EF4-FFF2-40B4-BE49-F238E27FC236}">
                <a16:creationId xmlns:a16="http://schemas.microsoft.com/office/drawing/2014/main" id="{2CF9BE7C-BC39-835F-1CA8-4637DE851C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7871" y="462290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Evaluation ">
            <a:extLst>
              <a:ext uri="{FF2B5EF4-FFF2-40B4-BE49-F238E27FC236}">
                <a16:creationId xmlns:a16="http://schemas.microsoft.com/office/drawing/2014/main" id="{8DE94FCF-76B2-9D9F-636F-BBA7D49048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5871" y="5380815"/>
            <a:ext cx="324000" cy="3240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0AFDAD30-4656-895C-30D5-D5C9469CA738}"/>
              </a:ext>
            </a:extLst>
          </p:cNvPr>
          <p:cNvCxnSpPr/>
          <p:nvPr/>
        </p:nvCxnSpPr>
        <p:spPr>
          <a:xfrm>
            <a:off x="5802345" y="2756584"/>
            <a:ext cx="3061477" cy="0"/>
          </a:xfrm>
          <a:prstGeom prst="straightConnector1">
            <a:avLst/>
          </a:prstGeom>
          <a:ln w="9525">
            <a:solidFill>
              <a:srgbClr val="0B8439"/>
            </a:solidFill>
            <a:tailEnd type="triangle"/>
          </a:ln>
        </p:spPr>
        <p:style>
          <a:lnRef idx="1">
            <a:schemeClr val="accent1"/>
          </a:lnRef>
          <a:fillRef idx="0">
            <a:schemeClr val="accent1"/>
          </a:fillRef>
          <a:effectRef idx="0">
            <a:schemeClr val="accent1"/>
          </a:effectRef>
          <a:fontRef idx="minor">
            <a:schemeClr val="tx1"/>
          </a:fontRef>
        </p:style>
      </p:cxnSp>
      <p:sp>
        <p:nvSpPr>
          <p:cNvPr id="62" name="Left Brace 61">
            <a:extLst>
              <a:ext uri="{FF2B5EF4-FFF2-40B4-BE49-F238E27FC236}">
                <a16:creationId xmlns:a16="http://schemas.microsoft.com/office/drawing/2014/main" id="{2F7525BE-43E2-2B50-DD4A-7EAEEFDDD198}"/>
              </a:ext>
            </a:extLst>
          </p:cNvPr>
          <p:cNvSpPr/>
          <p:nvPr/>
        </p:nvSpPr>
        <p:spPr>
          <a:xfrm rot="5400000">
            <a:off x="6210352" y="2057373"/>
            <a:ext cx="161132" cy="977146"/>
          </a:xfrm>
          <a:prstGeom prst="leftBrace">
            <a:avLst/>
          </a:prstGeom>
          <a:ln>
            <a:solidFill>
              <a:srgbClr val="0B84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3" name="Left Brace 62">
            <a:extLst>
              <a:ext uri="{FF2B5EF4-FFF2-40B4-BE49-F238E27FC236}">
                <a16:creationId xmlns:a16="http://schemas.microsoft.com/office/drawing/2014/main" id="{E582214C-4719-EF1E-4839-E8840A7DD7F3}"/>
              </a:ext>
            </a:extLst>
          </p:cNvPr>
          <p:cNvSpPr/>
          <p:nvPr/>
        </p:nvSpPr>
        <p:spPr>
          <a:xfrm rot="5400000">
            <a:off x="7732784" y="1575515"/>
            <a:ext cx="161132" cy="1940863"/>
          </a:xfrm>
          <a:prstGeom prst="leftBrace">
            <a:avLst/>
          </a:prstGeom>
          <a:ln>
            <a:solidFill>
              <a:srgbClr val="0B84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4" name="TextBox 63">
            <a:extLst>
              <a:ext uri="{FF2B5EF4-FFF2-40B4-BE49-F238E27FC236}">
                <a16:creationId xmlns:a16="http://schemas.microsoft.com/office/drawing/2014/main" id="{2791B765-254F-62C0-2045-6B0A88C30449}"/>
              </a:ext>
            </a:extLst>
          </p:cNvPr>
          <p:cNvSpPr txBox="1"/>
          <p:nvPr/>
        </p:nvSpPr>
        <p:spPr>
          <a:xfrm>
            <a:off x="6283120" y="2793969"/>
            <a:ext cx="1056169" cy="246221"/>
          </a:xfrm>
          <a:prstGeom prst="rect">
            <a:avLst/>
          </a:prstGeom>
          <a:noFill/>
        </p:spPr>
        <p:txBody>
          <a:bodyPr wrap="square" rtlCol="0">
            <a:spAutoFit/>
          </a:bodyPr>
          <a:lstStyle/>
          <a:p>
            <a:pPr algn="ctr"/>
            <a:r>
              <a:rPr lang="de-DE" sz="1000"/>
              <a:t>14 Days</a:t>
            </a:r>
          </a:p>
        </p:txBody>
      </p:sp>
      <p:sp>
        <p:nvSpPr>
          <p:cNvPr id="65" name="TextBox 64">
            <a:extLst>
              <a:ext uri="{FF2B5EF4-FFF2-40B4-BE49-F238E27FC236}">
                <a16:creationId xmlns:a16="http://schemas.microsoft.com/office/drawing/2014/main" id="{1F6D298D-F5C9-D70F-97AB-7059DCF1F28C}"/>
              </a:ext>
            </a:extLst>
          </p:cNvPr>
          <p:cNvSpPr txBox="1"/>
          <p:nvPr/>
        </p:nvSpPr>
        <p:spPr>
          <a:xfrm>
            <a:off x="5762834" y="2132315"/>
            <a:ext cx="1056169" cy="246221"/>
          </a:xfrm>
          <a:prstGeom prst="rect">
            <a:avLst/>
          </a:prstGeom>
          <a:noFill/>
        </p:spPr>
        <p:txBody>
          <a:bodyPr wrap="square" rtlCol="0">
            <a:spAutoFit/>
          </a:bodyPr>
          <a:lstStyle/>
          <a:p>
            <a:pPr algn="ctr"/>
            <a:r>
              <a:rPr lang="de-DE" sz="1000"/>
              <a:t>Include </a:t>
            </a:r>
            <a:r>
              <a:rPr lang="de-DE" sz="1000" err="1"/>
              <a:t>Weather</a:t>
            </a:r>
            <a:endParaRPr lang="de-DE" sz="1000"/>
          </a:p>
        </p:txBody>
      </p:sp>
      <p:sp>
        <p:nvSpPr>
          <p:cNvPr id="66" name="TextBox 65">
            <a:extLst>
              <a:ext uri="{FF2B5EF4-FFF2-40B4-BE49-F238E27FC236}">
                <a16:creationId xmlns:a16="http://schemas.microsoft.com/office/drawing/2014/main" id="{1D383A09-510D-9D1A-2500-5407BA4943E4}"/>
              </a:ext>
            </a:extLst>
          </p:cNvPr>
          <p:cNvSpPr txBox="1"/>
          <p:nvPr/>
        </p:nvSpPr>
        <p:spPr>
          <a:xfrm>
            <a:off x="7247409" y="2132315"/>
            <a:ext cx="1131881" cy="246221"/>
          </a:xfrm>
          <a:prstGeom prst="rect">
            <a:avLst/>
          </a:prstGeom>
          <a:noFill/>
        </p:spPr>
        <p:txBody>
          <a:bodyPr wrap="square" rtlCol="0">
            <a:spAutoFit/>
          </a:bodyPr>
          <a:lstStyle/>
          <a:p>
            <a:pPr algn="ctr"/>
            <a:r>
              <a:rPr lang="de-DE" sz="1000" err="1"/>
              <a:t>Exclude</a:t>
            </a:r>
            <a:r>
              <a:rPr lang="de-DE" sz="1000"/>
              <a:t> </a:t>
            </a:r>
            <a:r>
              <a:rPr lang="de-DE" sz="1000" err="1"/>
              <a:t>Weather</a:t>
            </a:r>
            <a:endParaRPr lang="de-DE" sz="1000"/>
          </a:p>
        </p:txBody>
      </p:sp>
      <p:pic>
        <p:nvPicPr>
          <p:cNvPr id="5122" name="Picture 2" descr="Cloudy ">
            <a:extLst>
              <a:ext uri="{FF2B5EF4-FFF2-40B4-BE49-F238E27FC236}">
                <a16:creationId xmlns:a16="http://schemas.microsoft.com/office/drawing/2014/main" id="{5C6C8B89-7B4E-545C-6445-83D1B05B6B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4918" y="185861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loudy ">
            <a:extLst>
              <a:ext uri="{FF2B5EF4-FFF2-40B4-BE49-F238E27FC236}">
                <a16:creationId xmlns:a16="http://schemas.microsoft.com/office/drawing/2014/main" id="{0FE7449E-0194-127B-CEAC-FABB7ACD3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7349" y="1858618"/>
            <a:ext cx="252000" cy="2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8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EBFA0D0-C899-4321-DAAD-E7B6492E9D8C}"/>
              </a:ext>
            </a:extLst>
          </p:cNvPr>
          <p:cNvGraphicFramePr>
            <a:graphicFrameLocks noChangeAspect="1"/>
          </p:cNvGraphicFramePr>
          <p:nvPr>
            <p:custDataLst>
              <p:tags r:id="rId1"/>
            </p:custDataLst>
            <p:extLst>
              <p:ext uri="{D42A27DB-BD31-4B8C-83A1-F6EECF244321}">
                <p14:modId xmlns:p14="http://schemas.microsoft.com/office/powerpoint/2010/main" val="26131593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think-cell data - do not delete" hidden="1">
                        <a:extLst>
                          <a:ext uri="{FF2B5EF4-FFF2-40B4-BE49-F238E27FC236}">
                            <a16:creationId xmlns:a16="http://schemas.microsoft.com/office/drawing/2014/main" id="{EEBFA0D0-C899-4321-DAAD-E7B6492E9D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A03D936E-8A29-61D8-4F53-E207E6479852}"/>
              </a:ext>
            </a:extLst>
          </p:cNvPr>
          <p:cNvPicPr>
            <a:picLocks noChangeAspect="1"/>
          </p:cNvPicPr>
          <p:nvPr/>
        </p:nvPicPr>
        <p:blipFill rotWithShape="1">
          <a:blip r:embed="rId6">
            <a:extLst>
              <a:ext uri="{28A0092B-C50C-407E-A947-70E740481C1C}">
                <a14:useLocalDpi xmlns:a14="http://schemas.microsoft.com/office/drawing/2010/main" val="0"/>
              </a:ext>
            </a:extLst>
          </a:blip>
          <a:srcRect l="5218" t="6736" r="5107" b="7220"/>
          <a:stretch/>
        </p:blipFill>
        <p:spPr>
          <a:xfrm>
            <a:off x="444145" y="1591181"/>
            <a:ext cx="7440328" cy="4372685"/>
          </a:xfrm>
          <a:prstGeom prst="rect">
            <a:avLst/>
          </a:prstGeom>
        </p:spPr>
      </p:pic>
      <p:sp>
        <p:nvSpPr>
          <p:cNvPr id="2" name="Text Placeholder 1">
            <a:extLst>
              <a:ext uri="{FF2B5EF4-FFF2-40B4-BE49-F238E27FC236}">
                <a16:creationId xmlns:a16="http://schemas.microsoft.com/office/drawing/2014/main" id="{C0A70E64-1449-835E-1126-0B7AE9862E05}"/>
              </a:ext>
            </a:extLst>
          </p:cNvPr>
          <p:cNvSpPr>
            <a:spLocks noGrp="1"/>
          </p:cNvSpPr>
          <p:nvPr>
            <p:ph type="body" sz="quarter" idx="14"/>
          </p:nvPr>
        </p:nvSpPr>
        <p:spPr/>
        <p:txBody>
          <a:bodyPr/>
          <a:lstStyle/>
          <a:p>
            <a:r>
              <a:rPr lang="de-DE"/>
              <a:t>4. Web App &amp; Use Case</a:t>
            </a:r>
          </a:p>
        </p:txBody>
      </p:sp>
      <p:sp>
        <p:nvSpPr>
          <p:cNvPr id="3" name="Title 2">
            <a:extLst>
              <a:ext uri="{FF2B5EF4-FFF2-40B4-BE49-F238E27FC236}">
                <a16:creationId xmlns:a16="http://schemas.microsoft.com/office/drawing/2014/main" id="{BF936D11-B2D9-1173-E786-DE3936B1AD41}"/>
              </a:ext>
            </a:extLst>
          </p:cNvPr>
          <p:cNvSpPr>
            <a:spLocks noGrp="1"/>
          </p:cNvSpPr>
          <p:nvPr>
            <p:ph type="title"/>
          </p:nvPr>
        </p:nvSpPr>
        <p:spPr>
          <a:xfrm>
            <a:off x="582689" y="649955"/>
            <a:ext cx="11033209" cy="341632"/>
          </a:xfrm>
        </p:spPr>
        <p:txBody>
          <a:bodyPr vert="horz"/>
          <a:lstStyle/>
          <a:p>
            <a:r>
              <a:rPr lang="de-DE"/>
              <a:t>Streamlit Solution - Input</a:t>
            </a:r>
          </a:p>
        </p:txBody>
      </p:sp>
      <p:sp>
        <p:nvSpPr>
          <p:cNvPr id="4" name="Date Placeholder 3">
            <a:extLst>
              <a:ext uri="{FF2B5EF4-FFF2-40B4-BE49-F238E27FC236}">
                <a16:creationId xmlns:a16="http://schemas.microsoft.com/office/drawing/2014/main" id="{4B507768-1033-D34F-D60F-3EF59591680B}"/>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F009F5B7-1EEE-039A-8EDF-4497904F7279}"/>
              </a:ext>
            </a:extLst>
          </p:cNvPr>
          <p:cNvSpPr>
            <a:spLocks noGrp="1"/>
          </p:cNvSpPr>
          <p:nvPr>
            <p:ph type="sldNum" sz="quarter" idx="12"/>
          </p:nvPr>
        </p:nvSpPr>
        <p:spPr/>
        <p:txBody>
          <a:bodyPr/>
          <a:lstStyle/>
          <a:p>
            <a:r>
              <a:rPr lang="en-US"/>
              <a:t>7</a:t>
            </a:r>
          </a:p>
        </p:txBody>
      </p:sp>
      <p:sp>
        <p:nvSpPr>
          <p:cNvPr id="6" name="Text Placeholder 5">
            <a:extLst>
              <a:ext uri="{FF2B5EF4-FFF2-40B4-BE49-F238E27FC236}">
                <a16:creationId xmlns:a16="http://schemas.microsoft.com/office/drawing/2014/main" id="{B53DCC14-5361-EA01-7F2B-FA9AEE12F1DC}"/>
              </a:ext>
            </a:extLst>
          </p:cNvPr>
          <p:cNvSpPr>
            <a:spLocks noGrp="1"/>
          </p:cNvSpPr>
          <p:nvPr>
            <p:ph type="body" sz="quarter" idx="15"/>
          </p:nvPr>
        </p:nvSpPr>
        <p:spPr/>
        <p:txBody>
          <a:bodyPr/>
          <a:lstStyle/>
          <a:p>
            <a:endParaRPr lang="de-DE"/>
          </a:p>
        </p:txBody>
      </p:sp>
      <p:sp>
        <p:nvSpPr>
          <p:cNvPr id="7" name="Text Placeholder 6">
            <a:extLst>
              <a:ext uri="{FF2B5EF4-FFF2-40B4-BE49-F238E27FC236}">
                <a16:creationId xmlns:a16="http://schemas.microsoft.com/office/drawing/2014/main" id="{F7DCA587-5273-6A2E-DA15-E1306EA2B1DE}"/>
              </a:ext>
            </a:extLst>
          </p:cNvPr>
          <p:cNvSpPr>
            <a:spLocks noGrp="1"/>
          </p:cNvSpPr>
          <p:nvPr>
            <p:ph type="body" sz="quarter" idx="16"/>
          </p:nvPr>
        </p:nvSpPr>
        <p:spPr/>
        <p:txBody>
          <a:bodyPr/>
          <a:lstStyle/>
          <a:p>
            <a:endParaRPr lang="de-DE"/>
          </a:p>
        </p:txBody>
      </p:sp>
      <p:sp>
        <p:nvSpPr>
          <p:cNvPr id="8" name="Text Placeholder 7">
            <a:extLst>
              <a:ext uri="{FF2B5EF4-FFF2-40B4-BE49-F238E27FC236}">
                <a16:creationId xmlns:a16="http://schemas.microsoft.com/office/drawing/2014/main" id="{781F1C3F-7B4A-CD86-C2F3-3AF867491486}"/>
              </a:ext>
            </a:extLst>
          </p:cNvPr>
          <p:cNvSpPr>
            <a:spLocks noGrp="1"/>
          </p:cNvSpPr>
          <p:nvPr>
            <p:ph type="body" sz="quarter" idx="17"/>
          </p:nvPr>
        </p:nvSpPr>
        <p:spPr/>
        <p:txBody>
          <a:bodyPr/>
          <a:lstStyle/>
          <a:p>
            <a:endParaRPr lang="de-DE"/>
          </a:p>
        </p:txBody>
      </p:sp>
      <p:sp>
        <p:nvSpPr>
          <p:cNvPr id="9" name="Text Placeholder 8">
            <a:extLst>
              <a:ext uri="{FF2B5EF4-FFF2-40B4-BE49-F238E27FC236}">
                <a16:creationId xmlns:a16="http://schemas.microsoft.com/office/drawing/2014/main" id="{31DA610C-8282-4CC7-2F0A-DB45981D373F}"/>
              </a:ext>
            </a:extLst>
          </p:cNvPr>
          <p:cNvSpPr>
            <a:spLocks noGrp="1"/>
          </p:cNvSpPr>
          <p:nvPr>
            <p:ph type="body" sz="quarter" idx="18"/>
          </p:nvPr>
        </p:nvSpPr>
        <p:spPr/>
        <p:txBody>
          <a:bodyPr/>
          <a:lstStyle/>
          <a:p>
            <a:endParaRPr lang="de-DE"/>
          </a:p>
        </p:txBody>
      </p:sp>
      <p:sp>
        <p:nvSpPr>
          <p:cNvPr id="18" name="Rectangle 17">
            <a:extLst>
              <a:ext uri="{FF2B5EF4-FFF2-40B4-BE49-F238E27FC236}">
                <a16:creationId xmlns:a16="http://schemas.microsoft.com/office/drawing/2014/main" id="{66D721DB-A66D-EEA9-A68E-F631B90049F9}"/>
              </a:ext>
            </a:extLst>
          </p:cNvPr>
          <p:cNvSpPr/>
          <p:nvPr/>
        </p:nvSpPr>
        <p:spPr>
          <a:xfrm>
            <a:off x="1330607" y="1874639"/>
            <a:ext cx="5688000" cy="3794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screenshot of a sports game&#10;&#10;Description automatically generated">
            <a:extLst>
              <a:ext uri="{FF2B5EF4-FFF2-40B4-BE49-F238E27FC236}">
                <a16:creationId xmlns:a16="http://schemas.microsoft.com/office/drawing/2014/main" id="{9476D795-30A6-1414-7B3C-C25F2FADFF8C}"/>
              </a:ext>
            </a:extLst>
          </p:cNvPr>
          <p:cNvPicPr>
            <a:picLocks noChangeAspect="1"/>
          </p:cNvPicPr>
          <p:nvPr/>
        </p:nvPicPr>
        <p:blipFill rotWithShape="1">
          <a:blip r:embed="rId7"/>
          <a:srcRect l="185" t="-13919" r="115" b="-33198"/>
          <a:stretch/>
        </p:blipFill>
        <p:spPr>
          <a:xfrm>
            <a:off x="1341158" y="1874639"/>
            <a:ext cx="5677449" cy="3794805"/>
          </a:xfrm>
          <a:prstGeom prst="rect">
            <a:avLst/>
          </a:prstGeom>
        </p:spPr>
      </p:pic>
      <p:pic>
        <p:nvPicPr>
          <p:cNvPr id="4100" name="Picture 4" descr="FC St. Gallen – Wikipedia">
            <a:extLst>
              <a:ext uri="{FF2B5EF4-FFF2-40B4-BE49-F238E27FC236}">
                <a16:creationId xmlns:a16="http://schemas.microsoft.com/office/drawing/2014/main" id="{91D79EF5-62E8-8928-C78C-192416F95F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942" y="1890015"/>
            <a:ext cx="351842" cy="3518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uper League 24/25 | Transfermarkt">
            <a:extLst>
              <a:ext uri="{FF2B5EF4-FFF2-40B4-BE49-F238E27FC236}">
                <a16:creationId xmlns:a16="http://schemas.microsoft.com/office/drawing/2014/main" id="{C0705090-31CF-2942-2C93-A2B31005C15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162" b="14073"/>
          <a:stretch/>
        </p:blipFill>
        <p:spPr bwMode="auto">
          <a:xfrm>
            <a:off x="6613277" y="1891892"/>
            <a:ext cx="390680"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332AADD-12DE-DB26-5B61-FB69D3952637}"/>
              </a:ext>
            </a:extLst>
          </p:cNvPr>
          <p:cNvSpPr txBox="1"/>
          <p:nvPr/>
        </p:nvSpPr>
        <p:spPr>
          <a:xfrm>
            <a:off x="8023012" y="1484313"/>
            <a:ext cx="3592885" cy="307777"/>
          </a:xfrm>
          <a:prstGeom prst="rect">
            <a:avLst/>
          </a:prstGeom>
          <a:noFill/>
        </p:spPr>
        <p:txBody>
          <a:bodyPr wrap="square" lIns="0" rtlCol="0">
            <a:spAutoFit/>
          </a:bodyPr>
          <a:lstStyle/>
          <a:p>
            <a:r>
              <a:rPr lang="de-DE" sz="1400" b="1"/>
              <a:t>Input Features</a:t>
            </a:r>
          </a:p>
        </p:txBody>
      </p:sp>
      <p:cxnSp>
        <p:nvCxnSpPr>
          <p:cNvPr id="20" name="Straight Connector 19">
            <a:extLst>
              <a:ext uri="{FF2B5EF4-FFF2-40B4-BE49-F238E27FC236}">
                <a16:creationId xmlns:a16="http://schemas.microsoft.com/office/drawing/2014/main" id="{E671941F-25D8-D21E-2722-F4F828625EA2}"/>
              </a:ext>
            </a:extLst>
          </p:cNvPr>
          <p:cNvCxnSpPr>
            <a:cxnSpLocks/>
          </p:cNvCxnSpPr>
          <p:nvPr/>
        </p:nvCxnSpPr>
        <p:spPr>
          <a:xfrm>
            <a:off x="8023012" y="1765270"/>
            <a:ext cx="3592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6D8800A-AA04-AE3C-93CC-A6C0842D07D1}"/>
              </a:ext>
            </a:extLst>
          </p:cNvPr>
          <p:cNvSpPr txBox="1"/>
          <p:nvPr/>
        </p:nvSpPr>
        <p:spPr>
          <a:xfrm>
            <a:off x="8252990" y="3255295"/>
            <a:ext cx="2526448" cy="276999"/>
          </a:xfrm>
          <a:prstGeom prst="rect">
            <a:avLst/>
          </a:prstGeom>
          <a:noFill/>
        </p:spPr>
        <p:txBody>
          <a:bodyPr wrap="square" rtlCol="0" anchor="ctr">
            <a:spAutoFit/>
          </a:bodyPr>
          <a:lstStyle/>
          <a:p>
            <a:r>
              <a:rPr lang="de-DE" sz="1200"/>
              <a:t>Select Match Date &amp; Time</a:t>
            </a:r>
          </a:p>
        </p:txBody>
      </p:sp>
      <p:sp>
        <p:nvSpPr>
          <p:cNvPr id="37" name="TextBox 36">
            <a:extLst>
              <a:ext uri="{FF2B5EF4-FFF2-40B4-BE49-F238E27FC236}">
                <a16:creationId xmlns:a16="http://schemas.microsoft.com/office/drawing/2014/main" id="{0C3C8354-67E6-8E52-BE98-880A721F6B1F}"/>
              </a:ext>
            </a:extLst>
          </p:cNvPr>
          <p:cNvSpPr txBox="1"/>
          <p:nvPr/>
        </p:nvSpPr>
        <p:spPr>
          <a:xfrm>
            <a:off x="8023012" y="3639162"/>
            <a:ext cx="3592885" cy="307777"/>
          </a:xfrm>
          <a:prstGeom prst="rect">
            <a:avLst/>
          </a:prstGeom>
          <a:noFill/>
        </p:spPr>
        <p:txBody>
          <a:bodyPr wrap="square" lIns="0" rtlCol="0">
            <a:spAutoFit/>
          </a:bodyPr>
          <a:lstStyle/>
          <a:p>
            <a:r>
              <a:rPr lang="de-DE" sz="1400" b="1"/>
              <a:t>Features </a:t>
            </a:r>
            <a:r>
              <a:rPr lang="de-DE" sz="1400" b="1" err="1"/>
              <a:t>obtained</a:t>
            </a:r>
            <a:r>
              <a:rPr lang="de-DE" sz="1400" b="1"/>
              <a:t> </a:t>
            </a:r>
            <a:r>
              <a:rPr lang="de-DE" sz="1400" b="1" err="1"/>
              <a:t>from</a:t>
            </a:r>
            <a:r>
              <a:rPr lang="de-DE" sz="1400" b="1"/>
              <a:t> Inputs</a:t>
            </a:r>
          </a:p>
        </p:txBody>
      </p:sp>
      <p:cxnSp>
        <p:nvCxnSpPr>
          <p:cNvPr id="38" name="Straight Connector 37">
            <a:extLst>
              <a:ext uri="{FF2B5EF4-FFF2-40B4-BE49-F238E27FC236}">
                <a16:creationId xmlns:a16="http://schemas.microsoft.com/office/drawing/2014/main" id="{F12D698E-2C67-D9F7-404A-665E3431468F}"/>
              </a:ext>
            </a:extLst>
          </p:cNvPr>
          <p:cNvCxnSpPr>
            <a:cxnSpLocks/>
          </p:cNvCxnSpPr>
          <p:nvPr/>
        </p:nvCxnSpPr>
        <p:spPr>
          <a:xfrm>
            <a:off x="8023012" y="3920119"/>
            <a:ext cx="3592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270196-B24A-BE33-E4BC-AF28D35142A0}"/>
              </a:ext>
            </a:extLst>
          </p:cNvPr>
          <p:cNvSpPr txBox="1"/>
          <p:nvPr/>
        </p:nvSpPr>
        <p:spPr>
          <a:xfrm>
            <a:off x="8252990" y="4139608"/>
            <a:ext cx="3148490" cy="276999"/>
          </a:xfrm>
          <a:prstGeom prst="rect">
            <a:avLst/>
          </a:prstGeom>
          <a:noFill/>
        </p:spPr>
        <p:txBody>
          <a:bodyPr wrap="square" rtlCol="0" anchor="ctr">
            <a:spAutoFit/>
          </a:bodyPr>
          <a:lstStyle/>
          <a:p>
            <a:r>
              <a:rPr lang="de-DE" sz="1200" err="1"/>
              <a:t>Weather</a:t>
            </a:r>
            <a:r>
              <a:rPr lang="de-DE" sz="1200"/>
              <a:t> (</a:t>
            </a:r>
            <a:r>
              <a:rPr lang="de-DE" sz="1200" err="1"/>
              <a:t>within</a:t>
            </a:r>
            <a:r>
              <a:rPr lang="de-DE" sz="1200"/>
              <a:t> 14 </a:t>
            </a:r>
            <a:r>
              <a:rPr lang="de-DE" sz="1200" err="1"/>
              <a:t>days</a:t>
            </a:r>
            <a:r>
              <a:rPr lang="de-DE" sz="1200"/>
              <a:t>)</a:t>
            </a:r>
          </a:p>
        </p:txBody>
      </p:sp>
      <p:sp>
        <p:nvSpPr>
          <p:cNvPr id="42" name="TextBox 41">
            <a:extLst>
              <a:ext uri="{FF2B5EF4-FFF2-40B4-BE49-F238E27FC236}">
                <a16:creationId xmlns:a16="http://schemas.microsoft.com/office/drawing/2014/main" id="{702FED15-8F7C-3659-8D76-7D4709182591}"/>
              </a:ext>
            </a:extLst>
          </p:cNvPr>
          <p:cNvSpPr txBox="1"/>
          <p:nvPr/>
        </p:nvSpPr>
        <p:spPr>
          <a:xfrm>
            <a:off x="8252990" y="4582697"/>
            <a:ext cx="3148491" cy="276999"/>
          </a:xfrm>
          <a:prstGeom prst="rect">
            <a:avLst/>
          </a:prstGeom>
          <a:noFill/>
        </p:spPr>
        <p:txBody>
          <a:bodyPr wrap="square" rtlCol="0" anchor="ctr">
            <a:spAutoFit/>
          </a:bodyPr>
          <a:lstStyle/>
          <a:p>
            <a:r>
              <a:rPr lang="de-DE" sz="1200"/>
              <a:t>Home / </a:t>
            </a:r>
            <a:r>
              <a:rPr lang="de-DE" sz="1200" err="1"/>
              <a:t>Opposing</a:t>
            </a:r>
            <a:r>
              <a:rPr lang="de-DE" sz="1200"/>
              <a:t> Team Ranking</a:t>
            </a:r>
          </a:p>
        </p:txBody>
      </p:sp>
      <p:sp>
        <p:nvSpPr>
          <p:cNvPr id="43" name="TextBox 42">
            <a:extLst>
              <a:ext uri="{FF2B5EF4-FFF2-40B4-BE49-F238E27FC236}">
                <a16:creationId xmlns:a16="http://schemas.microsoft.com/office/drawing/2014/main" id="{E2DB9B50-53A5-E10E-29E4-5BCD8B88C31C}"/>
              </a:ext>
            </a:extLst>
          </p:cNvPr>
          <p:cNvSpPr txBox="1"/>
          <p:nvPr/>
        </p:nvSpPr>
        <p:spPr>
          <a:xfrm>
            <a:off x="8023012" y="1895250"/>
            <a:ext cx="45719" cy="338554"/>
          </a:xfrm>
          <a:prstGeom prst="rect">
            <a:avLst/>
          </a:prstGeom>
          <a:noFill/>
        </p:spPr>
        <p:txBody>
          <a:bodyPr wrap="square" rtlCol="0">
            <a:spAutoFit/>
          </a:bodyPr>
          <a:lstStyle/>
          <a:p>
            <a:r>
              <a:rPr lang="de-DE" sz="1600" b="1"/>
              <a:t>A</a:t>
            </a:r>
          </a:p>
        </p:txBody>
      </p:sp>
      <p:sp>
        <p:nvSpPr>
          <p:cNvPr id="44" name="TextBox 43">
            <a:extLst>
              <a:ext uri="{FF2B5EF4-FFF2-40B4-BE49-F238E27FC236}">
                <a16:creationId xmlns:a16="http://schemas.microsoft.com/office/drawing/2014/main" id="{91C05643-A5D5-A6D3-2965-6A1D77A7949B}"/>
              </a:ext>
            </a:extLst>
          </p:cNvPr>
          <p:cNvSpPr txBox="1"/>
          <p:nvPr/>
        </p:nvSpPr>
        <p:spPr>
          <a:xfrm>
            <a:off x="8023012" y="2338339"/>
            <a:ext cx="45719" cy="338554"/>
          </a:xfrm>
          <a:prstGeom prst="rect">
            <a:avLst/>
          </a:prstGeom>
          <a:noFill/>
        </p:spPr>
        <p:txBody>
          <a:bodyPr wrap="square" rtlCol="0">
            <a:spAutoFit/>
          </a:bodyPr>
          <a:lstStyle/>
          <a:p>
            <a:r>
              <a:rPr lang="de-DE" sz="1600" b="1"/>
              <a:t>B</a:t>
            </a:r>
          </a:p>
        </p:txBody>
      </p:sp>
      <p:sp>
        <p:nvSpPr>
          <p:cNvPr id="45" name="TextBox 44">
            <a:extLst>
              <a:ext uri="{FF2B5EF4-FFF2-40B4-BE49-F238E27FC236}">
                <a16:creationId xmlns:a16="http://schemas.microsoft.com/office/drawing/2014/main" id="{37A34813-2B38-E17C-1378-257A5044F0AB}"/>
              </a:ext>
            </a:extLst>
          </p:cNvPr>
          <p:cNvSpPr txBox="1"/>
          <p:nvPr/>
        </p:nvSpPr>
        <p:spPr>
          <a:xfrm>
            <a:off x="8023012" y="4108831"/>
            <a:ext cx="45719" cy="338554"/>
          </a:xfrm>
          <a:prstGeom prst="rect">
            <a:avLst/>
          </a:prstGeom>
          <a:noFill/>
        </p:spPr>
        <p:txBody>
          <a:bodyPr wrap="square" rtlCol="0">
            <a:spAutoFit/>
          </a:bodyPr>
          <a:lstStyle/>
          <a:p>
            <a:r>
              <a:rPr lang="de-DE" sz="1600" b="1"/>
              <a:t>A</a:t>
            </a:r>
          </a:p>
        </p:txBody>
      </p:sp>
      <p:sp>
        <p:nvSpPr>
          <p:cNvPr id="46" name="TextBox 45">
            <a:extLst>
              <a:ext uri="{FF2B5EF4-FFF2-40B4-BE49-F238E27FC236}">
                <a16:creationId xmlns:a16="http://schemas.microsoft.com/office/drawing/2014/main" id="{1A5F53CC-0515-0ECA-D1ED-56DB41D81A64}"/>
              </a:ext>
            </a:extLst>
          </p:cNvPr>
          <p:cNvSpPr txBox="1"/>
          <p:nvPr/>
        </p:nvSpPr>
        <p:spPr>
          <a:xfrm>
            <a:off x="8023012" y="4551919"/>
            <a:ext cx="45719" cy="338554"/>
          </a:xfrm>
          <a:prstGeom prst="rect">
            <a:avLst/>
          </a:prstGeom>
          <a:noFill/>
        </p:spPr>
        <p:txBody>
          <a:bodyPr wrap="square" rtlCol="0">
            <a:spAutoFit/>
          </a:bodyPr>
          <a:lstStyle/>
          <a:p>
            <a:r>
              <a:rPr lang="de-DE" sz="1600" b="1"/>
              <a:t>B</a:t>
            </a:r>
          </a:p>
        </p:txBody>
      </p:sp>
      <p:sp>
        <p:nvSpPr>
          <p:cNvPr id="47" name="TextBox 46">
            <a:extLst>
              <a:ext uri="{FF2B5EF4-FFF2-40B4-BE49-F238E27FC236}">
                <a16:creationId xmlns:a16="http://schemas.microsoft.com/office/drawing/2014/main" id="{5C911037-CDDF-F19E-44BB-1F2AA8DAA799}"/>
              </a:ext>
            </a:extLst>
          </p:cNvPr>
          <p:cNvSpPr txBox="1"/>
          <p:nvPr/>
        </p:nvSpPr>
        <p:spPr>
          <a:xfrm>
            <a:off x="8252990" y="1926028"/>
            <a:ext cx="3356326" cy="276999"/>
          </a:xfrm>
          <a:prstGeom prst="rect">
            <a:avLst/>
          </a:prstGeom>
          <a:noFill/>
        </p:spPr>
        <p:txBody>
          <a:bodyPr wrap="square" rtlCol="0" anchor="ctr">
            <a:spAutoFit/>
          </a:bodyPr>
          <a:lstStyle/>
          <a:p>
            <a:r>
              <a:rPr lang="de-DE" sz="1200"/>
              <a:t>Select Home Team</a:t>
            </a:r>
          </a:p>
        </p:txBody>
      </p:sp>
      <p:sp>
        <p:nvSpPr>
          <p:cNvPr id="48" name="TextBox 47">
            <a:extLst>
              <a:ext uri="{FF2B5EF4-FFF2-40B4-BE49-F238E27FC236}">
                <a16:creationId xmlns:a16="http://schemas.microsoft.com/office/drawing/2014/main" id="{25867FC4-259F-ABF1-1E81-31D313C25FB0}"/>
              </a:ext>
            </a:extLst>
          </p:cNvPr>
          <p:cNvSpPr txBox="1"/>
          <p:nvPr/>
        </p:nvSpPr>
        <p:spPr>
          <a:xfrm>
            <a:off x="8252990" y="2369117"/>
            <a:ext cx="3356326" cy="276999"/>
          </a:xfrm>
          <a:prstGeom prst="rect">
            <a:avLst/>
          </a:prstGeom>
          <a:noFill/>
        </p:spPr>
        <p:txBody>
          <a:bodyPr wrap="square" rtlCol="0" anchor="ctr">
            <a:spAutoFit/>
          </a:bodyPr>
          <a:lstStyle/>
          <a:p>
            <a:r>
              <a:rPr lang="de-DE" sz="1200" err="1"/>
              <a:t>Choose</a:t>
            </a:r>
            <a:r>
              <a:rPr lang="de-DE" sz="1200"/>
              <a:t> Competition</a:t>
            </a:r>
          </a:p>
        </p:txBody>
      </p:sp>
      <p:sp>
        <p:nvSpPr>
          <p:cNvPr id="49" name="TextBox 48">
            <a:extLst>
              <a:ext uri="{FF2B5EF4-FFF2-40B4-BE49-F238E27FC236}">
                <a16:creationId xmlns:a16="http://schemas.microsoft.com/office/drawing/2014/main" id="{9AC5F445-D1AA-5C12-CAE8-A33010ED9D94}"/>
              </a:ext>
            </a:extLst>
          </p:cNvPr>
          <p:cNvSpPr txBox="1"/>
          <p:nvPr/>
        </p:nvSpPr>
        <p:spPr>
          <a:xfrm>
            <a:off x="8023012" y="2749354"/>
            <a:ext cx="45719" cy="338554"/>
          </a:xfrm>
          <a:prstGeom prst="rect">
            <a:avLst/>
          </a:prstGeom>
          <a:noFill/>
        </p:spPr>
        <p:txBody>
          <a:bodyPr wrap="square" rtlCol="0">
            <a:spAutoFit/>
          </a:bodyPr>
          <a:lstStyle/>
          <a:p>
            <a:r>
              <a:rPr lang="de-DE" sz="1600" b="1"/>
              <a:t>C</a:t>
            </a:r>
          </a:p>
        </p:txBody>
      </p:sp>
      <p:sp>
        <p:nvSpPr>
          <p:cNvPr id="50" name="TextBox 49">
            <a:extLst>
              <a:ext uri="{FF2B5EF4-FFF2-40B4-BE49-F238E27FC236}">
                <a16:creationId xmlns:a16="http://schemas.microsoft.com/office/drawing/2014/main" id="{7A2CE307-2314-8124-AB16-C261BEB1F82B}"/>
              </a:ext>
            </a:extLst>
          </p:cNvPr>
          <p:cNvSpPr txBox="1"/>
          <p:nvPr/>
        </p:nvSpPr>
        <p:spPr>
          <a:xfrm>
            <a:off x="8023012" y="3192443"/>
            <a:ext cx="45719" cy="338554"/>
          </a:xfrm>
          <a:prstGeom prst="rect">
            <a:avLst/>
          </a:prstGeom>
          <a:noFill/>
        </p:spPr>
        <p:txBody>
          <a:bodyPr wrap="square" rtlCol="0">
            <a:spAutoFit/>
          </a:bodyPr>
          <a:lstStyle/>
          <a:p>
            <a:r>
              <a:rPr lang="de-DE" sz="1600" b="1"/>
              <a:t>D</a:t>
            </a:r>
          </a:p>
        </p:txBody>
      </p:sp>
      <p:sp>
        <p:nvSpPr>
          <p:cNvPr id="51" name="TextBox 50">
            <a:extLst>
              <a:ext uri="{FF2B5EF4-FFF2-40B4-BE49-F238E27FC236}">
                <a16:creationId xmlns:a16="http://schemas.microsoft.com/office/drawing/2014/main" id="{A77773C5-80B3-1EA6-E54F-614F20DAC019}"/>
              </a:ext>
            </a:extLst>
          </p:cNvPr>
          <p:cNvSpPr txBox="1"/>
          <p:nvPr/>
        </p:nvSpPr>
        <p:spPr>
          <a:xfrm>
            <a:off x="8252990" y="2780132"/>
            <a:ext cx="3356326" cy="276999"/>
          </a:xfrm>
          <a:prstGeom prst="rect">
            <a:avLst/>
          </a:prstGeom>
          <a:noFill/>
        </p:spPr>
        <p:txBody>
          <a:bodyPr wrap="square" rtlCol="0" anchor="ctr">
            <a:spAutoFit/>
          </a:bodyPr>
          <a:lstStyle/>
          <a:p>
            <a:r>
              <a:rPr lang="de-DE" sz="1200"/>
              <a:t>Select </a:t>
            </a:r>
            <a:r>
              <a:rPr lang="de-DE" sz="1200" err="1"/>
              <a:t>Matchday</a:t>
            </a:r>
            <a:r>
              <a:rPr lang="de-DE" sz="1200"/>
              <a:t> / Type </a:t>
            </a:r>
            <a:r>
              <a:rPr lang="de-DE" sz="1200" err="1"/>
              <a:t>based</a:t>
            </a:r>
            <a:r>
              <a:rPr lang="de-DE" sz="1200"/>
              <a:t> on Competition</a:t>
            </a:r>
          </a:p>
        </p:txBody>
      </p:sp>
      <p:sp>
        <p:nvSpPr>
          <p:cNvPr id="52" name="TextBox 51">
            <a:extLst>
              <a:ext uri="{FF2B5EF4-FFF2-40B4-BE49-F238E27FC236}">
                <a16:creationId xmlns:a16="http://schemas.microsoft.com/office/drawing/2014/main" id="{8FE40246-FBA7-6714-F555-14687CD42FBF}"/>
              </a:ext>
            </a:extLst>
          </p:cNvPr>
          <p:cNvSpPr txBox="1"/>
          <p:nvPr/>
        </p:nvSpPr>
        <p:spPr>
          <a:xfrm>
            <a:off x="8252990" y="4995007"/>
            <a:ext cx="3148491" cy="276999"/>
          </a:xfrm>
          <a:prstGeom prst="rect">
            <a:avLst/>
          </a:prstGeom>
          <a:noFill/>
        </p:spPr>
        <p:txBody>
          <a:bodyPr wrap="square" rtlCol="0" anchor="ctr">
            <a:spAutoFit/>
          </a:bodyPr>
          <a:lstStyle/>
          <a:p>
            <a:r>
              <a:rPr lang="de-DE" sz="1200"/>
              <a:t>Goals </a:t>
            </a:r>
            <a:r>
              <a:rPr lang="de-DE" sz="1200" err="1"/>
              <a:t>scored</a:t>
            </a:r>
            <a:r>
              <a:rPr lang="de-DE" sz="1200"/>
              <a:t> / </a:t>
            </a:r>
            <a:r>
              <a:rPr lang="de-DE" sz="1200" err="1"/>
              <a:t>Wins</a:t>
            </a:r>
            <a:r>
              <a:rPr lang="de-DE" sz="1200"/>
              <a:t> in </a:t>
            </a:r>
            <a:r>
              <a:rPr lang="de-DE" sz="1200" err="1"/>
              <a:t>the</a:t>
            </a:r>
            <a:r>
              <a:rPr lang="de-DE" sz="1200"/>
              <a:t> last 5 Matches</a:t>
            </a:r>
          </a:p>
        </p:txBody>
      </p:sp>
      <p:sp>
        <p:nvSpPr>
          <p:cNvPr id="53" name="TextBox 52">
            <a:extLst>
              <a:ext uri="{FF2B5EF4-FFF2-40B4-BE49-F238E27FC236}">
                <a16:creationId xmlns:a16="http://schemas.microsoft.com/office/drawing/2014/main" id="{2CFF051E-5456-5157-1973-BD34AEFB3EC2}"/>
              </a:ext>
            </a:extLst>
          </p:cNvPr>
          <p:cNvSpPr txBox="1"/>
          <p:nvPr/>
        </p:nvSpPr>
        <p:spPr>
          <a:xfrm>
            <a:off x="8023012" y="4964229"/>
            <a:ext cx="45719" cy="338554"/>
          </a:xfrm>
          <a:prstGeom prst="rect">
            <a:avLst/>
          </a:prstGeom>
          <a:noFill/>
        </p:spPr>
        <p:txBody>
          <a:bodyPr wrap="square" rtlCol="0">
            <a:spAutoFit/>
          </a:bodyPr>
          <a:lstStyle/>
          <a:p>
            <a:r>
              <a:rPr lang="de-DE" sz="1600" b="1"/>
              <a:t>C</a:t>
            </a:r>
          </a:p>
        </p:txBody>
      </p:sp>
    </p:spTree>
    <p:extLst>
      <p:ext uri="{BB962C8B-B14F-4D97-AF65-F5344CB8AC3E}">
        <p14:creationId xmlns:p14="http://schemas.microsoft.com/office/powerpoint/2010/main" val="109052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7964154C-D5AE-7CBF-72F8-1067B263B32E}"/>
              </a:ext>
            </a:extLst>
          </p:cNvPr>
          <p:cNvGraphicFramePr>
            <a:graphicFrameLocks noChangeAspect="1"/>
          </p:cNvGraphicFramePr>
          <p:nvPr>
            <p:custDataLst>
              <p:tags r:id="rId1"/>
            </p:custDataLst>
            <p:extLst>
              <p:ext uri="{D42A27DB-BD31-4B8C-83A1-F6EECF244321}">
                <p14:modId xmlns:p14="http://schemas.microsoft.com/office/powerpoint/2010/main" val="3150155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think-cell data - do not delete" hidden="1">
                        <a:extLst>
                          <a:ext uri="{FF2B5EF4-FFF2-40B4-BE49-F238E27FC236}">
                            <a16:creationId xmlns:a16="http://schemas.microsoft.com/office/drawing/2014/main" id="{7964154C-D5AE-7CBF-72F8-1067B263B32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152F03D6-CFCC-486A-582F-9F5C4F67B4D3}"/>
              </a:ext>
            </a:extLst>
          </p:cNvPr>
          <p:cNvSpPr>
            <a:spLocks noGrp="1"/>
          </p:cNvSpPr>
          <p:nvPr>
            <p:ph type="body" sz="quarter" idx="14"/>
          </p:nvPr>
        </p:nvSpPr>
        <p:spPr/>
        <p:txBody>
          <a:bodyPr/>
          <a:lstStyle/>
          <a:p>
            <a:r>
              <a:rPr lang="de-DE"/>
              <a:t>4. Web App &amp; Use Case</a:t>
            </a:r>
          </a:p>
        </p:txBody>
      </p:sp>
      <p:sp>
        <p:nvSpPr>
          <p:cNvPr id="3" name="Title 2">
            <a:extLst>
              <a:ext uri="{FF2B5EF4-FFF2-40B4-BE49-F238E27FC236}">
                <a16:creationId xmlns:a16="http://schemas.microsoft.com/office/drawing/2014/main" id="{89BA45A9-5903-043A-6080-A1E9EF8962A8}"/>
              </a:ext>
            </a:extLst>
          </p:cNvPr>
          <p:cNvSpPr>
            <a:spLocks noGrp="1"/>
          </p:cNvSpPr>
          <p:nvPr>
            <p:ph type="title"/>
          </p:nvPr>
        </p:nvSpPr>
        <p:spPr>
          <a:xfrm>
            <a:off x="582689" y="649955"/>
            <a:ext cx="11033209" cy="341632"/>
          </a:xfrm>
        </p:spPr>
        <p:txBody>
          <a:bodyPr vert="horz"/>
          <a:lstStyle/>
          <a:p>
            <a:r>
              <a:rPr lang="de-DE"/>
              <a:t>Streamlit Solution – Output &amp; Use Case</a:t>
            </a:r>
          </a:p>
        </p:txBody>
      </p:sp>
      <p:sp>
        <p:nvSpPr>
          <p:cNvPr id="4" name="Date Placeholder 3">
            <a:extLst>
              <a:ext uri="{FF2B5EF4-FFF2-40B4-BE49-F238E27FC236}">
                <a16:creationId xmlns:a16="http://schemas.microsoft.com/office/drawing/2014/main" id="{69B748B0-F621-7006-73C3-ACDFFAD08C3A}"/>
              </a:ext>
            </a:extLst>
          </p:cNvPr>
          <p:cNvSpPr>
            <a:spLocks noGrp="1"/>
          </p:cNvSpPr>
          <p:nvPr>
            <p:ph type="dt" sz="half" idx="10"/>
          </p:nvPr>
        </p:nvSpPr>
        <p:spPr/>
        <p:txBody>
          <a:bodyPr/>
          <a:lstStyle/>
          <a:p>
            <a:r>
              <a:rPr lang="de-DE"/>
              <a:t>11.12.2024</a:t>
            </a:r>
            <a:endParaRPr lang="en-US"/>
          </a:p>
        </p:txBody>
      </p:sp>
      <p:sp>
        <p:nvSpPr>
          <p:cNvPr id="5" name="Slide Number Placeholder 4">
            <a:extLst>
              <a:ext uri="{FF2B5EF4-FFF2-40B4-BE49-F238E27FC236}">
                <a16:creationId xmlns:a16="http://schemas.microsoft.com/office/drawing/2014/main" id="{73F287F6-312B-A8BC-AD28-3F952D1DFC24}"/>
              </a:ext>
            </a:extLst>
          </p:cNvPr>
          <p:cNvSpPr>
            <a:spLocks noGrp="1"/>
          </p:cNvSpPr>
          <p:nvPr>
            <p:ph type="sldNum" sz="quarter" idx="12"/>
          </p:nvPr>
        </p:nvSpPr>
        <p:spPr/>
        <p:txBody>
          <a:bodyPr/>
          <a:lstStyle/>
          <a:p>
            <a:r>
              <a:rPr lang="en-US"/>
              <a:t>8</a:t>
            </a:r>
          </a:p>
        </p:txBody>
      </p:sp>
      <p:sp>
        <p:nvSpPr>
          <p:cNvPr id="6" name="Text Placeholder 5">
            <a:extLst>
              <a:ext uri="{FF2B5EF4-FFF2-40B4-BE49-F238E27FC236}">
                <a16:creationId xmlns:a16="http://schemas.microsoft.com/office/drawing/2014/main" id="{74AF4FA1-FE77-2C78-22EE-A98F4D113740}"/>
              </a:ext>
            </a:extLst>
          </p:cNvPr>
          <p:cNvSpPr>
            <a:spLocks noGrp="1"/>
          </p:cNvSpPr>
          <p:nvPr>
            <p:ph type="body" sz="quarter" idx="15"/>
          </p:nvPr>
        </p:nvSpPr>
        <p:spPr/>
        <p:txBody>
          <a:bodyPr/>
          <a:lstStyle/>
          <a:p>
            <a:endParaRPr lang="de-DE"/>
          </a:p>
        </p:txBody>
      </p:sp>
      <p:sp>
        <p:nvSpPr>
          <p:cNvPr id="7" name="Text Placeholder 6">
            <a:extLst>
              <a:ext uri="{FF2B5EF4-FFF2-40B4-BE49-F238E27FC236}">
                <a16:creationId xmlns:a16="http://schemas.microsoft.com/office/drawing/2014/main" id="{16406FE2-D451-2CA0-3CE3-C73559466559}"/>
              </a:ext>
            </a:extLst>
          </p:cNvPr>
          <p:cNvSpPr>
            <a:spLocks noGrp="1"/>
          </p:cNvSpPr>
          <p:nvPr>
            <p:ph type="body" sz="quarter" idx="16"/>
          </p:nvPr>
        </p:nvSpPr>
        <p:spPr/>
        <p:txBody>
          <a:bodyPr/>
          <a:lstStyle/>
          <a:p>
            <a:endParaRPr lang="de-DE"/>
          </a:p>
        </p:txBody>
      </p:sp>
      <p:sp>
        <p:nvSpPr>
          <p:cNvPr id="8" name="Text Placeholder 7">
            <a:extLst>
              <a:ext uri="{FF2B5EF4-FFF2-40B4-BE49-F238E27FC236}">
                <a16:creationId xmlns:a16="http://schemas.microsoft.com/office/drawing/2014/main" id="{EBDE44B3-3597-6A19-73FF-D225BEB119D6}"/>
              </a:ext>
            </a:extLst>
          </p:cNvPr>
          <p:cNvSpPr>
            <a:spLocks noGrp="1"/>
          </p:cNvSpPr>
          <p:nvPr>
            <p:ph type="body" sz="quarter" idx="17"/>
          </p:nvPr>
        </p:nvSpPr>
        <p:spPr/>
        <p:txBody>
          <a:bodyPr/>
          <a:lstStyle/>
          <a:p>
            <a:endParaRPr lang="de-DE"/>
          </a:p>
        </p:txBody>
      </p:sp>
      <p:sp>
        <p:nvSpPr>
          <p:cNvPr id="9" name="Text Placeholder 8">
            <a:extLst>
              <a:ext uri="{FF2B5EF4-FFF2-40B4-BE49-F238E27FC236}">
                <a16:creationId xmlns:a16="http://schemas.microsoft.com/office/drawing/2014/main" id="{5EB1F2DC-69E8-4B33-59A6-C244FD50EE1B}"/>
              </a:ext>
            </a:extLst>
          </p:cNvPr>
          <p:cNvSpPr>
            <a:spLocks noGrp="1"/>
          </p:cNvSpPr>
          <p:nvPr>
            <p:ph type="body" sz="quarter" idx="18"/>
          </p:nvPr>
        </p:nvSpPr>
        <p:spPr/>
        <p:txBody>
          <a:bodyPr/>
          <a:lstStyle/>
          <a:p>
            <a:endParaRPr lang="de-DE"/>
          </a:p>
        </p:txBody>
      </p:sp>
      <p:pic>
        <p:nvPicPr>
          <p:cNvPr id="15" name="Picture 14">
            <a:extLst>
              <a:ext uri="{FF2B5EF4-FFF2-40B4-BE49-F238E27FC236}">
                <a16:creationId xmlns:a16="http://schemas.microsoft.com/office/drawing/2014/main" id="{74F3C939-4511-AC38-D962-DEB6EA029D6D}"/>
              </a:ext>
            </a:extLst>
          </p:cNvPr>
          <p:cNvPicPr>
            <a:picLocks noChangeAspect="1"/>
          </p:cNvPicPr>
          <p:nvPr/>
        </p:nvPicPr>
        <p:blipFill rotWithShape="1">
          <a:blip r:embed="rId6">
            <a:extLst>
              <a:ext uri="{28A0092B-C50C-407E-A947-70E740481C1C}">
                <a14:useLocalDpi xmlns:a14="http://schemas.microsoft.com/office/drawing/2010/main" val="0"/>
              </a:ext>
            </a:extLst>
          </a:blip>
          <a:srcRect l="5218" t="6736" r="5107" b="7220"/>
          <a:stretch/>
        </p:blipFill>
        <p:spPr>
          <a:xfrm>
            <a:off x="444145" y="1591181"/>
            <a:ext cx="7440328" cy="4372685"/>
          </a:xfrm>
          <a:prstGeom prst="rect">
            <a:avLst/>
          </a:prstGeom>
        </p:spPr>
      </p:pic>
      <p:sp>
        <p:nvSpPr>
          <p:cNvPr id="16" name="Rectangle 15">
            <a:extLst>
              <a:ext uri="{FF2B5EF4-FFF2-40B4-BE49-F238E27FC236}">
                <a16:creationId xmlns:a16="http://schemas.microsoft.com/office/drawing/2014/main" id="{6DA92309-E5D5-95BC-36C3-BB23F26E05FD}"/>
              </a:ext>
            </a:extLst>
          </p:cNvPr>
          <p:cNvSpPr/>
          <p:nvPr/>
        </p:nvSpPr>
        <p:spPr>
          <a:xfrm>
            <a:off x="1330607" y="1874639"/>
            <a:ext cx="5688000" cy="3794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screenshot of a computer&#10;&#10;Description automatically generated">
            <a:extLst>
              <a:ext uri="{FF2B5EF4-FFF2-40B4-BE49-F238E27FC236}">
                <a16:creationId xmlns:a16="http://schemas.microsoft.com/office/drawing/2014/main" id="{DDC5BA32-2014-8066-0A9E-13505A8C77C1}"/>
              </a:ext>
            </a:extLst>
          </p:cNvPr>
          <p:cNvPicPr>
            <a:picLocks noChangeAspect="1"/>
          </p:cNvPicPr>
          <p:nvPr/>
        </p:nvPicPr>
        <p:blipFill>
          <a:blip r:embed="rId7"/>
          <a:stretch>
            <a:fillRect/>
          </a:stretch>
        </p:blipFill>
        <p:spPr>
          <a:xfrm>
            <a:off x="1330607" y="2340378"/>
            <a:ext cx="5688000" cy="2915101"/>
          </a:xfrm>
          <a:prstGeom prst="rect">
            <a:avLst/>
          </a:prstGeom>
        </p:spPr>
      </p:pic>
      <p:pic>
        <p:nvPicPr>
          <p:cNvPr id="18" name="Picture 4" descr="FC St. Gallen – Wikipedia">
            <a:extLst>
              <a:ext uri="{FF2B5EF4-FFF2-40B4-BE49-F238E27FC236}">
                <a16:creationId xmlns:a16="http://schemas.microsoft.com/office/drawing/2014/main" id="{12FADA99-B1FF-0CA5-7E4C-6012F539FD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942" y="1890015"/>
            <a:ext cx="351842" cy="3518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Super League 24/25 | Transfermarkt">
            <a:extLst>
              <a:ext uri="{FF2B5EF4-FFF2-40B4-BE49-F238E27FC236}">
                <a16:creationId xmlns:a16="http://schemas.microsoft.com/office/drawing/2014/main" id="{0AE4B136-973D-22DF-7C1E-61D8AA05952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162" b="14073"/>
          <a:stretch/>
        </p:blipFill>
        <p:spPr bwMode="auto">
          <a:xfrm>
            <a:off x="6613277" y="1891892"/>
            <a:ext cx="390680" cy="360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F16CA37-21B1-8988-92F7-69B27A25C182}"/>
              </a:ext>
            </a:extLst>
          </p:cNvPr>
          <p:cNvSpPr txBox="1"/>
          <p:nvPr/>
        </p:nvSpPr>
        <p:spPr>
          <a:xfrm>
            <a:off x="8023012" y="1484313"/>
            <a:ext cx="3592885" cy="307777"/>
          </a:xfrm>
          <a:prstGeom prst="rect">
            <a:avLst/>
          </a:prstGeom>
          <a:noFill/>
        </p:spPr>
        <p:txBody>
          <a:bodyPr wrap="square" lIns="0" rtlCol="0">
            <a:spAutoFit/>
          </a:bodyPr>
          <a:lstStyle/>
          <a:p>
            <a:r>
              <a:rPr lang="de-DE" sz="1400" b="1"/>
              <a:t>Output</a:t>
            </a:r>
          </a:p>
        </p:txBody>
      </p:sp>
      <p:cxnSp>
        <p:nvCxnSpPr>
          <p:cNvPr id="31" name="Straight Connector 30">
            <a:extLst>
              <a:ext uri="{FF2B5EF4-FFF2-40B4-BE49-F238E27FC236}">
                <a16:creationId xmlns:a16="http://schemas.microsoft.com/office/drawing/2014/main" id="{26E56E46-1CCF-D5F2-EF17-D54411525F9A}"/>
              </a:ext>
            </a:extLst>
          </p:cNvPr>
          <p:cNvCxnSpPr>
            <a:cxnSpLocks/>
          </p:cNvCxnSpPr>
          <p:nvPr/>
        </p:nvCxnSpPr>
        <p:spPr>
          <a:xfrm>
            <a:off x="8023012" y="1765270"/>
            <a:ext cx="3592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742A69C-0515-6CCB-52A8-E9B2E36C5CD9}"/>
              </a:ext>
            </a:extLst>
          </p:cNvPr>
          <p:cNvSpPr txBox="1"/>
          <p:nvPr/>
        </p:nvSpPr>
        <p:spPr>
          <a:xfrm>
            <a:off x="8023012" y="3639600"/>
            <a:ext cx="3592885" cy="307777"/>
          </a:xfrm>
          <a:prstGeom prst="rect">
            <a:avLst/>
          </a:prstGeom>
          <a:noFill/>
        </p:spPr>
        <p:txBody>
          <a:bodyPr wrap="square" lIns="0" rtlCol="0">
            <a:spAutoFit/>
          </a:bodyPr>
          <a:lstStyle/>
          <a:p>
            <a:r>
              <a:rPr lang="de-DE" sz="1400" b="1"/>
              <a:t>Use Case</a:t>
            </a:r>
          </a:p>
        </p:txBody>
      </p:sp>
      <p:cxnSp>
        <p:nvCxnSpPr>
          <p:cNvPr id="33" name="Straight Connector 32">
            <a:extLst>
              <a:ext uri="{FF2B5EF4-FFF2-40B4-BE49-F238E27FC236}">
                <a16:creationId xmlns:a16="http://schemas.microsoft.com/office/drawing/2014/main" id="{6F7B76C6-ED40-4C9C-11B0-6EFBBAEABCA5}"/>
              </a:ext>
            </a:extLst>
          </p:cNvPr>
          <p:cNvCxnSpPr>
            <a:cxnSpLocks/>
          </p:cNvCxnSpPr>
          <p:nvPr/>
        </p:nvCxnSpPr>
        <p:spPr>
          <a:xfrm>
            <a:off x="8023012" y="3920116"/>
            <a:ext cx="3592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773A749-9E60-2CAD-57C2-034F2BE031DF}"/>
              </a:ext>
            </a:extLst>
          </p:cNvPr>
          <p:cNvSpPr txBox="1"/>
          <p:nvPr/>
        </p:nvSpPr>
        <p:spPr>
          <a:xfrm>
            <a:off x="8023012" y="1895250"/>
            <a:ext cx="45719" cy="338554"/>
          </a:xfrm>
          <a:prstGeom prst="rect">
            <a:avLst/>
          </a:prstGeom>
          <a:noFill/>
        </p:spPr>
        <p:txBody>
          <a:bodyPr wrap="square" rtlCol="0">
            <a:spAutoFit/>
          </a:bodyPr>
          <a:lstStyle/>
          <a:p>
            <a:r>
              <a:rPr lang="de-DE" sz="1600" b="1"/>
              <a:t>A</a:t>
            </a:r>
          </a:p>
        </p:txBody>
      </p:sp>
      <p:sp>
        <p:nvSpPr>
          <p:cNvPr id="35" name="TextBox 34">
            <a:extLst>
              <a:ext uri="{FF2B5EF4-FFF2-40B4-BE49-F238E27FC236}">
                <a16:creationId xmlns:a16="http://schemas.microsoft.com/office/drawing/2014/main" id="{6C577A6C-1293-9807-35FC-662F1801EA41}"/>
              </a:ext>
            </a:extLst>
          </p:cNvPr>
          <p:cNvSpPr txBox="1"/>
          <p:nvPr/>
        </p:nvSpPr>
        <p:spPr>
          <a:xfrm>
            <a:off x="8252990" y="1926028"/>
            <a:ext cx="3356326" cy="276999"/>
          </a:xfrm>
          <a:prstGeom prst="rect">
            <a:avLst/>
          </a:prstGeom>
          <a:noFill/>
        </p:spPr>
        <p:txBody>
          <a:bodyPr wrap="square" rtlCol="0" anchor="ctr">
            <a:spAutoFit/>
          </a:bodyPr>
          <a:lstStyle/>
          <a:p>
            <a:r>
              <a:rPr lang="de-DE" sz="1200" err="1"/>
              <a:t>Expected</a:t>
            </a:r>
            <a:r>
              <a:rPr lang="de-DE" sz="1200"/>
              <a:t> </a:t>
            </a:r>
            <a:r>
              <a:rPr lang="de-DE" sz="1200" err="1"/>
              <a:t>Weather</a:t>
            </a:r>
            <a:r>
              <a:rPr lang="de-DE" sz="1200"/>
              <a:t> at Date and Time</a:t>
            </a:r>
          </a:p>
        </p:txBody>
      </p:sp>
      <p:sp>
        <p:nvSpPr>
          <p:cNvPr id="36" name="TextBox 35">
            <a:extLst>
              <a:ext uri="{FF2B5EF4-FFF2-40B4-BE49-F238E27FC236}">
                <a16:creationId xmlns:a16="http://schemas.microsoft.com/office/drawing/2014/main" id="{DCB8BBFE-DF8E-1421-C67E-5C61950B7CD5}"/>
              </a:ext>
            </a:extLst>
          </p:cNvPr>
          <p:cNvSpPr txBox="1"/>
          <p:nvPr/>
        </p:nvSpPr>
        <p:spPr>
          <a:xfrm>
            <a:off x="8023012" y="2338339"/>
            <a:ext cx="45719" cy="338554"/>
          </a:xfrm>
          <a:prstGeom prst="rect">
            <a:avLst/>
          </a:prstGeom>
          <a:noFill/>
        </p:spPr>
        <p:txBody>
          <a:bodyPr wrap="square" rtlCol="0">
            <a:spAutoFit/>
          </a:bodyPr>
          <a:lstStyle/>
          <a:p>
            <a:r>
              <a:rPr lang="de-DE" sz="1600" b="1"/>
              <a:t>B</a:t>
            </a:r>
          </a:p>
        </p:txBody>
      </p:sp>
      <p:sp>
        <p:nvSpPr>
          <p:cNvPr id="38" name="TextBox 37">
            <a:extLst>
              <a:ext uri="{FF2B5EF4-FFF2-40B4-BE49-F238E27FC236}">
                <a16:creationId xmlns:a16="http://schemas.microsoft.com/office/drawing/2014/main" id="{99214656-EF51-815F-1B60-3FFF27D472DE}"/>
              </a:ext>
            </a:extLst>
          </p:cNvPr>
          <p:cNvSpPr txBox="1"/>
          <p:nvPr/>
        </p:nvSpPr>
        <p:spPr>
          <a:xfrm>
            <a:off x="8252990" y="2369117"/>
            <a:ext cx="3356326" cy="276999"/>
          </a:xfrm>
          <a:prstGeom prst="rect">
            <a:avLst/>
          </a:prstGeom>
          <a:noFill/>
        </p:spPr>
        <p:txBody>
          <a:bodyPr wrap="square" rtlCol="0" anchor="ctr">
            <a:spAutoFit/>
          </a:bodyPr>
          <a:lstStyle/>
          <a:p>
            <a:r>
              <a:rPr lang="de-DE" sz="1200" err="1"/>
              <a:t>Prediction</a:t>
            </a:r>
            <a:r>
              <a:rPr lang="de-DE" sz="1200"/>
              <a:t> </a:t>
            </a:r>
            <a:r>
              <a:rPr lang="de-DE" sz="1200" err="1"/>
              <a:t>of</a:t>
            </a:r>
            <a:r>
              <a:rPr lang="de-DE" sz="1200"/>
              <a:t> Total and Relative </a:t>
            </a:r>
            <a:r>
              <a:rPr lang="de-DE" sz="1200" err="1"/>
              <a:t>Attendance</a:t>
            </a:r>
            <a:endParaRPr lang="de-DE" sz="1200"/>
          </a:p>
        </p:txBody>
      </p:sp>
      <p:pic>
        <p:nvPicPr>
          <p:cNvPr id="39" name="Picture 6" descr="Super League 24/25 | Transfermarkt">
            <a:extLst>
              <a:ext uri="{FF2B5EF4-FFF2-40B4-BE49-F238E27FC236}">
                <a16:creationId xmlns:a16="http://schemas.microsoft.com/office/drawing/2014/main" id="{39DFF51F-AD7D-B0D1-A1C5-A0F0F2DE55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162" b="14073"/>
          <a:stretch/>
        </p:blipFill>
        <p:spPr bwMode="auto">
          <a:xfrm>
            <a:off x="8023013" y="4039977"/>
            <a:ext cx="429748" cy="396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FC St. Gallen – Wikipedia">
            <a:extLst>
              <a:ext uri="{FF2B5EF4-FFF2-40B4-BE49-F238E27FC236}">
                <a16:creationId xmlns:a16="http://schemas.microsoft.com/office/drawing/2014/main" id="{D716FE9D-CC00-77F3-16A1-BA9ECE778C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380" y="4039977"/>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FE7FBCA-A77F-7057-FAF8-17168BC502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1999" y="4039977"/>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FIFA-offizielles Logo weiße und blaue  Symboldesignvektor-Zusammenfassungsillustration 14470969 Vektor Kunst bei  Vecteezy">
            <a:extLst>
              <a:ext uri="{FF2B5EF4-FFF2-40B4-BE49-F238E27FC236}">
                <a16:creationId xmlns:a16="http://schemas.microsoft.com/office/drawing/2014/main" id="{78D04167-A630-EED4-9A11-A313D95DE5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878" t="2447" r="11876" b="1724"/>
          <a:stretch/>
        </p:blipFill>
        <p:spPr bwMode="auto">
          <a:xfrm>
            <a:off x="10089618" y="4039977"/>
            <a:ext cx="384923"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0BEA733C-5295-CA54-BB48-B2B1792D97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6161" y="4039977"/>
            <a:ext cx="859736" cy="3960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1F8DEC9-A5C5-209B-020D-50A3DA814662}"/>
              </a:ext>
            </a:extLst>
          </p:cNvPr>
          <p:cNvSpPr txBox="1"/>
          <p:nvPr/>
        </p:nvSpPr>
        <p:spPr>
          <a:xfrm>
            <a:off x="8025487" y="5548752"/>
            <a:ext cx="45719" cy="338554"/>
          </a:xfrm>
          <a:prstGeom prst="rect">
            <a:avLst/>
          </a:prstGeom>
          <a:noFill/>
        </p:spPr>
        <p:txBody>
          <a:bodyPr wrap="square" rtlCol="0">
            <a:spAutoFit/>
          </a:bodyPr>
          <a:lstStyle/>
          <a:p>
            <a:r>
              <a:rPr lang="de-DE" sz="1600" b="1"/>
              <a:t>C</a:t>
            </a:r>
          </a:p>
        </p:txBody>
      </p:sp>
      <p:sp>
        <p:nvSpPr>
          <p:cNvPr id="43" name="TextBox 42">
            <a:extLst>
              <a:ext uri="{FF2B5EF4-FFF2-40B4-BE49-F238E27FC236}">
                <a16:creationId xmlns:a16="http://schemas.microsoft.com/office/drawing/2014/main" id="{69E0FBAE-0596-8D37-00DC-6A443EC78A59}"/>
              </a:ext>
            </a:extLst>
          </p:cNvPr>
          <p:cNvSpPr txBox="1"/>
          <p:nvPr/>
        </p:nvSpPr>
        <p:spPr>
          <a:xfrm>
            <a:off x="8247148" y="5487197"/>
            <a:ext cx="3368749" cy="461665"/>
          </a:xfrm>
          <a:prstGeom prst="rect">
            <a:avLst/>
          </a:prstGeom>
          <a:noFill/>
        </p:spPr>
        <p:txBody>
          <a:bodyPr wrap="square" rtlCol="0" anchor="ctr">
            <a:spAutoFit/>
          </a:bodyPr>
          <a:lstStyle/>
          <a:p>
            <a:r>
              <a:rPr lang="en-GB" sz="1200">
                <a:solidFill>
                  <a:srgbClr val="000000"/>
                </a:solidFill>
                <a:latin typeface="-webkit-standard"/>
              </a:rPr>
              <a:t>Planning for large-scale events, manage crowd flows, and improve overall visitor experience</a:t>
            </a:r>
            <a:endParaRPr lang="de-DE" sz="1200"/>
          </a:p>
        </p:txBody>
      </p:sp>
      <p:sp>
        <p:nvSpPr>
          <p:cNvPr id="56" name="TextBox 55">
            <a:extLst>
              <a:ext uri="{FF2B5EF4-FFF2-40B4-BE49-F238E27FC236}">
                <a16:creationId xmlns:a16="http://schemas.microsoft.com/office/drawing/2014/main" id="{4E8B3928-738D-B805-A26A-54BB5BB4D34B}"/>
              </a:ext>
            </a:extLst>
          </p:cNvPr>
          <p:cNvSpPr txBox="1"/>
          <p:nvPr/>
        </p:nvSpPr>
        <p:spPr>
          <a:xfrm>
            <a:off x="8017170" y="4663988"/>
            <a:ext cx="45719" cy="338554"/>
          </a:xfrm>
          <a:prstGeom prst="rect">
            <a:avLst/>
          </a:prstGeom>
          <a:noFill/>
        </p:spPr>
        <p:txBody>
          <a:bodyPr wrap="square" rtlCol="0">
            <a:spAutoFit/>
          </a:bodyPr>
          <a:lstStyle/>
          <a:p>
            <a:r>
              <a:rPr lang="de-DE" sz="1600" b="1"/>
              <a:t>A</a:t>
            </a:r>
          </a:p>
        </p:txBody>
      </p:sp>
      <p:sp>
        <p:nvSpPr>
          <p:cNvPr id="57" name="TextBox 56">
            <a:extLst>
              <a:ext uri="{FF2B5EF4-FFF2-40B4-BE49-F238E27FC236}">
                <a16:creationId xmlns:a16="http://schemas.microsoft.com/office/drawing/2014/main" id="{97FB2B8D-327E-BE7D-618B-810078C1D6B1}"/>
              </a:ext>
            </a:extLst>
          </p:cNvPr>
          <p:cNvSpPr txBox="1"/>
          <p:nvPr/>
        </p:nvSpPr>
        <p:spPr>
          <a:xfrm>
            <a:off x="8247148" y="4602433"/>
            <a:ext cx="3356326" cy="461665"/>
          </a:xfrm>
          <a:prstGeom prst="rect">
            <a:avLst/>
          </a:prstGeom>
          <a:noFill/>
        </p:spPr>
        <p:txBody>
          <a:bodyPr wrap="square" rtlCol="0" anchor="ctr">
            <a:spAutoFit/>
          </a:bodyPr>
          <a:lstStyle/>
          <a:p>
            <a:r>
              <a:rPr lang="de-DE" sz="1200" err="1"/>
              <a:t>Improve</a:t>
            </a:r>
            <a:r>
              <a:rPr lang="de-DE" sz="1200"/>
              <a:t> Operational Efficiency; plan </a:t>
            </a:r>
            <a:r>
              <a:rPr lang="de-DE" sz="1200" err="1"/>
              <a:t>crowd</a:t>
            </a:r>
            <a:r>
              <a:rPr lang="de-DE" sz="1200"/>
              <a:t> </a:t>
            </a:r>
            <a:r>
              <a:rPr lang="de-DE" sz="1200" err="1"/>
              <a:t>management</a:t>
            </a:r>
            <a:endParaRPr lang="de-DE" sz="1200"/>
          </a:p>
        </p:txBody>
      </p:sp>
      <p:sp>
        <p:nvSpPr>
          <p:cNvPr id="58" name="TextBox 57">
            <a:extLst>
              <a:ext uri="{FF2B5EF4-FFF2-40B4-BE49-F238E27FC236}">
                <a16:creationId xmlns:a16="http://schemas.microsoft.com/office/drawing/2014/main" id="{AE8C8B24-6F39-5B9E-AF58-CB1C4E8CC654}"/>
              </a:ext>
            </a:extLst>
          </p:cNvPr>
          <p:cNvSpPr txBox="1"/>
          <p:nvPr/>
        </p:nvSpPr>
        <p:spPr>
          <a:xfrm>
            <a:off x="8017170" y="5107077"/>
            <a:ext cx="45719" cy="338554"/>
          </a:xfrm>
          <a:prstGeom prst="rect">
            <a:avLst/>
          </a:prstGeom>
          <a:noFill/>
        </p:spPr>
        <p:txBody>
          <a:bodyPr wrap="square" rtlCol="0">
            <a:spAutoFit/>
          </a:bodyPr>
          <a:lstStyle/>
          <a:p>
            <a:r>
              <a:rPr lang="de-DE" sz="1600" b="1"/>
              <a:t>B</a:t>
            </a:r>
          </a:p>
        </p:txBody>
      </p:sp>
      <p:sp>
        <p:nvSpPr>
          <p:cNvPr id="59" name="TextBox 58">
            <a:extLst>
              <a:ext uri="{FF2B5EF4-FFF2-40B4-BE49-F238E27FC236}">
                <a16:creationId xmlns:a16="http://schemas.microsoft.com/office/drawing/2014/main" id="{E37D15E8-A934-3548-CE1A-BAA414F1C5DC}"/>
              </a:ext>
            </a:extLst>
          </p:cNvPr>
          <p:cNvSpPr txBox="1"/>
          <p:nvPr/>
        </p:nvSpPr>
        <p:spPr>
          <a:xfrm>
            <a:off x="8247148" y="5137855"/>
            <a:ext cx="3356326" cy="276999"/>
          </a:xfrm>
          <a:prstGeom prst="rect">
            <a:avLst/>
          </a:prstGeom>
          <a:noFill/>
        </p:spPr>
        <p:txBody>
          <a:bodyPr wrap="square" lIns="91440" tIns="45720" rIns="91440" bIns="45720" rtlCol="0" anchor="ctr">
            <a:spAutoFit/>
          </a:bodyPr>
          <a:lstStyle/>
          <a:p>
            <a:r>
              <a:rPr lang="de-DE" sz="1200" err="1">
                <a:ea typeface="Calibri"/>
                <a:cs typeface="Calibri"/>
              </a:rPr>
              <a:t>Improve</a:t>
            </a:r>
            <a:r>
              <a:rPr lang="de-DE" sz="1200">
                <a:ea typeface="Calibri"/>
                <a:cs typeface="Calibri"/>
              </a:rPr>
              <a:t> </a:t>
            </a:r>
            <a:r>
              <a:rPr lang="de-DE" sz="1200" err="1">
                <a:ea typeface="Calibri"/>
                <a:cs typeface="Calibri"/>
              </a:rPr>
              <a:t>staff</a:t>
            </a:r>
            <a:r>
              <a:rPr lang="de-DE" sz="1200">
                <a:ea typeface="Calibri"/>
                <a:cs typeface="Calibri"/>
              </a:rPr>
              <a:t> </a:t>
            </a:r>
            <a:r>
              <a:rPr lang="de-DE" sz="1200" err="1">
                <a:ea typeface="Calibri"/>
                <a:cs typeface="Calibri"/>
              </a:rPr>
              <a:t>management</a:t>
            </a:r>
            <a:r>
              <a:rPr lang="de-DE" sz="1200">
                <a:ea typeface="Calibri"/>
                <a:cs typeface="Calibri"/>
              </a:rPr>
              <a:t> efficiency</a:t>
            </a:r>
          </a:p>
        </p:txBody>
      </p:sp>
      <p:sp>
        <p:nvSpPr>
          <p:cNvPr id="62" name="TextBox 61">
            <a:extLst>
              <a:ext uri="{FF2B5EF4-FFF2-40B4-BE49-F238E27FC236}">
                <a16:creationId xmlns:a16="http://schemas.microsoft.com/office/drawing/2014/main" id="{2D0E63D4-AE96-70D5-253C-006FACC861FA}"/>
              </a:ext>
            </a:extLst>
          </p:cNvPr>
          <p:cNvSpPr txBox="1"/>
          <p:nvPr/>
        </p:nvSpPr>
        <p:spPr>
          <a:xfrm>
            <a:off x="8023012" y="2749354"/>
            <a:ext cx="45719" cy="338554"/>
          </a:xfrm>
          <a:prstGeom prst="rect">
            <a:avLst/>
          </a:prstGeom>
          <a:noFill/>
        </p:spPr>
        <p:txBody>
          <a:bodyPr wrap="square" rtlCol="0">
            <a:spAutoFit/>
          </a:bodyPr>
          <a:lstStyle/>
          <a:p>
            <a:r>
              <a:rPr lang="de-DE" sz="1600" b="1"/>
              <a:t>C</a:t>
            </a:r>
          </a:p>
        </p:txBody>
      </p:sp>
      <p:sp>
        <p:nvSpPr>
          <p:cNvPr id="63" name="TextBox 62">
            <a:extLst>
              <a:ext uri="{FF2B5EF4-FFF2-40B4-BE49-F238E27FC236}">
                <a16:creationId xmlns:a16="http://schemas.microsoft.com/office/drawing/2014/main" id="{5374F119-77E6-D68B-97DF-DB47C8370543}"/>
              </a:ext>
            </a:extLst>
          </p:cNvPr>
          <p:cNvSpPr txBox="1"/>
          <p:nvPr/>
        </p:nvSpPr>
        <p:spPr>
          <a:xfrm>
            <a:off x="8252990" y="2780132"/>
            <a:ext cx="3356326" cy="276999"/>
          </a:xfrm>
          <a:prstGeom prst="rect">
            <a:avLst/>
          </a:prstGeom>
          <a:noFill/>
        </p:spPr>
        <p:txBody>
          <a:bodyPr wrap="square" rtlCol="0" anchor="ctr">
            <a:spAutoFit/>
          </a:bodyPr>
          <a:lstStyle/>
          <a:p>
            <a:r>
              <a:rPr lang="de-DE" sz="1200" err="1"/>
              <a:t>Comparison</a:t>
            </a:r>
            <a:r>
              <a:rPr lang="de-DE" sz="1200"/>
              <a:t> </a:t>
            </a:r>
            <a:r>
              <a:rPr lang="de-DE" sz="1200" err="1"/>
              <a:t>to</a:t>
            </a:r>
            <a:r>
              <a:rPr lang="de-DE" sz="1200"/>
              <a:t> </a:t>
            </a:r>
            <a:r>
              <a:rPr lang="de-DE" sz="1200" err="1"/>
              <a:t>avg</a:t>
            </a:r>
            <a:r>
              <a:rPr lang="de-DE" sz="1200"/>
              <a:t>. </a:t>
            </a:r>
            <a:r>
              <a:rPr lang="de-DE" sz="1200" err="1"/>
              <a:t>Attendance</a:t>
            </a:r>
            <a:endParaRPr lang="de-DE" sz="1200"/>
          </a:p>
        </p:txBody>
      </p:sp>
    </p:spTree>
    <p:extLst>
      <p:ext uri="{BB962C8B-B14F-4D97-AF65-F5344CB8AC3E}">
        <p14:creationId xmlns:p14="http://schemas.microsoft.com/office/powerpoint/2010/main" val="889052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1333</Words>
  <Application>Microsoft Macintosh PowerPoint</Application>
  <PresentationFormat>Grand écran</PresentationFormat>
  <Paragraphs>195</Paragraphs>
  <Slides>10</Slides>
  <Notes>7</Notes>
  <HiddenSlides>3</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10</vt:i4>
      </vt:variant>
    </vt:vector>
  </HeadingPairs>
  <TitlesOfParts>
    <vt:vector size="19" baseType="lpstr">
      <vt:lpstr>-webkit-standard</vt:lpstr>
      <vt:lpstr>Aptos</vt:lpstr>
      <vt:lpstr>Arial</vt:lpstr>
      <vt:lpstr>Calibri</vt:lpstr>
      <vt:lpstr>Calibri Light</vt:lpstr>
      <vt:lpstr>Gill Sans Nova Light</vt:lpstr>
      <vt:lpstr>Raleway</vt:lpstr>
      <vt:lpstr>Office</vt:lpstr>
      <vt:lpstr>think-cell Slide</vt:lpstr>
      <vt:lpstr>Présentation PowerPoint</vt:lpstr>
      <vt:lpstr>Project overview and data structure</vt:lpstr>
      <vt:lpstr>Data pre-processing and Data Cleaning</vt:lpstr>
      <vt:lpstr>Web Scraping + API</vt:lpstr>
      <vt:lpstr>Data Cleaning</vt:lpstr>
      <vt:lpstr>Feature Engineering</vt:lpstr>
      <vt:lpstr>Models</vt:lpstr>
      <vt:lpstr>Streamlit Solution - Input</vt:lpstr>
      <vt:lpstr>Streamlit Solution – Output &amp; Use Case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Stoiber, Julian</dc:creator>
  <cp:lastModifiedBy>Clément D</cp:lastModifiedBy>
  <cp:revision>3</cp:revision>
  <dcterms:created xsi:type="dcterms:W3CDTF">2023-12-13T12:57:40Z</dcterms:created>
  <dcterms:modified xsi:type="dcterms:W3CDTF">2024-12-11T08:54:37Z</dcterms:modified>
</cp:coreProperties>
</file>